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4"/>
  </p:notesMasterIdLst>
  <p:sldIdLst>
    <p:sldId id="256" r:id="rId2"/>
    <p:sldId id="257" r:id="rId3"/>
    <p:sldId id="258" r:id="rId4"/>
    <p:sldId id="288" r:id="rId5"/>
    <p:sldId id="292" r:id="rId6"/>
    <p:sldId id="259" r:id="rId7"/>
    <p:sldId id="293" r:id="rId8"/>
    <p:sldId id="294" r:id="rId9"/>
    <p:sldId id="260" r:id="rId10"/>
    <p:sldId id="261" r:id="rId11"/>
    <p:sldId id="295" r:id="rId12"/>
    <p:sldId id="296" r:id="rId13"/>
    <p:sldId id="289" r:id="rId14"/>
    <p:sldId id="262" r:id="rId15"/>
    <p:sldId id="263" r:id="rId16"/>
    <p:sldId id="264" r:id="rId17"/>
    <p:sldId id="297" r:id="rId18"/>
    <p:sldId id="298" r:id="rId19"/>
    <p:sldId id="265" r:id="rId20"/>
    <p:sldId id="266" r:id="rId21"/>
    <p:sldId id="267" r:id="rId22"/>
    <p:sldId id="268" r:id="rId23"/>
    <p:sldId id="269" r:id="rId24"/>
    <p:sldId id="270" r:id="rId25"/>
    <p:sldId id="271" r:id="rId26"/>
    <p:sldId id="272" r:id="rId27"/>
    <p:sldId id="273" r:id="rId28"/>
    <p:sldId id="275" r:id="rId29"/>
    <p:sldId id="277" r:id="rId30"/>
    <p:sldId id="276" r:id="rId31"/>
    <p:sldId id="281" r:id="rId32"/>
    <p:sldId id="274" r:id="rId33"/>
    <p:sldId id="278" r:id="rId34"/>
    <p:sldId id="279" r:id="rId35"/>
    <p:sldId id="280" r:id="rId36"/>
    <p:sldId id="290" r:id="rId37"/>
    <p:sldId id="282" r:id="rId38"/>
    <p:sldId id="283" r:id="rId39"/>
    <p:sldId id="291" r:id="rId40"/>
    <p:sldId id="284" r:id="rId41"/>
    <p:sldId id="285" r:id="rId42"/>
    <p:sldId id="286" r:id="rId4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6551"/>
  </p:normalViewPr>
  <p:slideViewPr>
    <p:cSldViewPr snapToGrid="0" snapToObjects="1">
      <p:cViewPr varScale="1">
        <p:scale>
          <a:sx n="43" d="100"/>
          <a:sy n="43" d="100"/>
        </p:scale>
        <p:origin x="1640"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xfrm>
            <a:off x="1143000" y="685800"/>
            <a:ext cx="4572000" cy="3429000"/>
          </a:xfrm>
          <a:prstGeom prst="rect">
            <a:avLst/>
          </a:prstGeom>
        </p:spPr>
        <p:txBody>
          <a:bodyPr/>
          <a:lstStyle/>
          <a:p>
            <a:endParaRPr/>
          </a:p>
        </p:txBody>
      </p:sp>
      <p:sp>
        <p:nvSpPr>
          <p:cNvPr id="121" name="Shape 12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a:spLocks noGrp="1" noRot="1" noChangeAspect="1"/>
          </p:cNvSpPr>
          <p:nvPr>
            <p:ph type="sldImg"/>
          </p:nvPr>
        </p:nvSpPr>
        <p:spPr>
          <a:xfrm>
            <a:off x="381000" y="685800"/>
            <a:ext cx="6096000" cy="3429000"/>
          </a:xfrm>
          <a:prstGeom prst="rect">
            <a:avLst/>
          </a:prstGeom>
        </p:spPr>
        <p:txBody>
          <a:bodyPr/>
          <a:lstStyle/>
          <a:p>
            <a:endParaRPr/>
          </a:p>
        </p:txBody>
      </p:sp>
      <p:sp>
        <p:nvSpPr>
          <p:cNvPr id="127" name="Shape 127"/>
          <p:cNvSpPr>
            <a:spLocks noGrp="1"/>
          </p:cNvSpPr>
          <p:nvPr>
            <p:ph type="body" sz="quarter" idx="1"/>
          </p:nvPr>
        </p:nvSpPr>
        <p:spPr>
          <a:prstGeom prst="rect">
            <a:avLst/>
          </a:prstGeom>
        </p:spPr>
        <p:txBody>
          <a:bodyPr/>
          <a:lstStyle/>
          <a:p>
            <a:r>
              <a:t>Hi, this is professor bell. In this lesson, we’ll look at two common strategies for building distributed software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35354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65386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noRot="1" noChangeAspect="1"/>
          </p:cNvSpPr>
          <p:nvPr>
            <p:ph type="sldImg"/>
          </p:nvPr>
        </p:nvSpPr>
        <p:spPr>
          <a:xfrm>
            <a:off x="381000" y="685800"/>
            <a:ext cx="6096000" cy="3429000"/>
          </a:xfrm>
          <a:prstGeom prst="rect">
            <a:avLst/>
          </a:prstGeom>
        </p:spPr>
        <p:txBody>
          <a:bodyPr/>
          <a:lstStyle/>
          <a:p>
            <a:endParaRPr/>
          </a:p>
        </p:txBody>
      </p:sp>
      <p:sp>
        <p:nvSpPr>
          <p:cNvPr id="199" name="Shape 199"/>
          <p:cNvSpPr>
            <a:spLocks noGrp="1"/>
          </p:cNvSpPr>
          <p:nvPr>
            <p:ph type="body" sz="quarter" idx="1"/>
          </p:nvPr>
        </p:nvSpPr>
        <p:spPr>
          <a:prstGeom prst="rect">
            <a:avLst/>
          </a:prstGeom>
        </p:spPr>
        <p:txBody>
          <a:bodyPr/>
          <a:lstStyle/>
          <a:p>
            <a:r>
              <a:t>The other recurring solution employed in distributed systems is replication: where we take our service, and take all of that data</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p>
            <a:r>
              <a:t>And replicate it to multiple servers. In this model, our entire service (and all of the data) is replicated across multiple servers. Ideally, either server can process any request. Hence, we can increase the fault tolerance and performance of our system by having multiple machines that can process requests concurrently, and if one fails, the other can continue to process requests. We can even use this scheme to reduce latency, by placing these replicas in geographically diverse areas. If our replica is physically closer to a client, then it will take less time for a request to get to our server, and a response to get back to the client.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xfrm>
            <a:off x="381000" y="685800"/>
            <a:ext cx="6096000" cy="3429000"/>
          </a:xfrm>
          <a:prstGeom prst="rect">
            <a:avLst/>
          </a:prstGeom>
        </p:spPr>
        <p:txBody>
          <a:bodyPr/>
          <a:lstStyle/>
          <a:p>
            <a:endParaRPr/>
          </a:p>
        </p:txBody>
      </p:sp>
      <p:sp>
        <p:nvSpPr>
          <p:cNvPr id="229" name="Shape 229"/>
          <p:cNvSpPr>
            <a:spLocks noGrp="1"/>
          </p:cNvSpPr>
          <p:nvPr>
            <p:ph type="body" sz="quarter" idx="1"/>
          </p:nvPr>
        </p:nvSpPr>
        <p:spPr>
          <a:prstGeom prst="rect">
            <a:avLst/>
          </a:prstGeom>
        </p:spPr>
        <p:txBody>
          <a:bodyPr/>
          <a:lstStyle/>
          <a:p>
            <a:r>
              <a:t>Of course, most distributed systems combine both partitioning and replication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Shape 256"/>
          <p:cNvSpPr>
            <a:spLocks noGrp="1" noRot="1" noChangeAspect="1"/>
          </p:cNvSpPr>
          <p:nvPr>
            <p:ph type="sldImg"/>
          </p:nvPr>
        </p:nvSpPr>
        <p:spPr>
          <a:prstGeom prst="rect">
            <a:avLst/>
          </a:prstGeom>
        </p:spPr>
        <p:txBody>
          <a:bodyPr/>
          <a:lstStyle/>
          <a:p>
            <a:endParaRPr/>
          </a:p>
        </p:txBody>
      </p:sp>
      <p:sp>
        <p:nvSpPr>
          <p:cNvPr id="257" name="Shape 257"/>
          <p:cNvSpPr>
            <a:spLocks noGrp="1"/>
          </p:cNvSpPr>
          <p:nvPr>
            <p:ph type="body" sz="quarter" idx="1"/>
          </p:nvPr>
        </p:nvSpPr>
        <p:spPr>
          <a:prstGeom prst="rect">
            <a:avLst/>
          </a:prstGeom>
        </p:spPr>
        <p:txBody>
          <a:bodyPr/>
          <a:lstStyle/>
          <a:p>
            <a:r>
              <a:t>Where we partition our data, and then replicate those partitions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hape 356"/>
          <p:cNvSpPr>
            <a:spLocks noGrp="1" noRot="1" noChangeAspect="1"/>
          </p:cNvSpPr>
          <p:nvPr>
            <p:ph type="sldImg"/>
          </p:nvPr>
        </p:nvSpPr>
        <p:spPr>
          <a:prstGeom prst="rect">
            <a:avLst/>
          </a:prstGeom>
        </p:spPr>
        <p:txBody>
          <a:bodyPr/>
          <a:lstStyle/>
          <a:p>
            <a:endParaRPr/>
          </a:p>
        </p:txBody>
      </p:sp>
      <p:sp>
        <p:nvSpPr>
          <p:cNvPr id="357" name="Shape 357"/>
          <p:cNvSpPr>
            <a:spLocks noGrp="1"/>
          </p:cNvSpPr>
          <p:nvPr>
            <p:ph type="body" sz="quarter" idx="1"/>
          </p:nvPr>
        </p:nvSpPr>
        <p:spPr>
          <a:prstGeom prst="rect">
            <a:avLst/>
          </a:prstGeom>
        </p:spPr>
        <p:txBody>
          <a:bodyPr/>
          <a:lstStyle/>
          <a:p>
            <a:r>
              <a:t>We can even take this scheme and have arbitrary layers of replication. For instance: we might use the partition + replication scheme from the last slide to organize our system in multiple data centers, where each data center contains its own cluster of machines that partition and replicate the same data. Partitioning and replication are great tools. However, replication is also the source of almost all of the pain in distributed systems.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387"/>
          <p:cNvSpPr>
            <a:spLocks noGrp="1" noRot="1" noChangeAspect="1"/>
          </p:cNvSpPr>
          <p:nvPr>
            <p:ph type="sldImg"/>
          </p:nvPr>
        </p:nvSpPr>
        <p:spPr>
          <a:xfrm>
            <a:off x="381000" y="685800"/>
            <a:ext cx="6096000" cy="3429000"/>
          </a:xfrm>
          <a:prstGeom prst="rect">
            <a:avLst/>
          </a:prstGeom>
        </p:spPr>
        <p:txBody>
          <a:bodyPr/>
          <a:lstStyle/>
          <a:p>
            <a:endParaRPr/>
          </a:p>
        </p:txBody>
      </p:sp>
      <p:sp>
        <p:nvSpPr>
          <p:cNvPr id="388" name="Shape 388"/>
          <p:cNvSpPr>
            <a:spLocks noGrp="1"/>
          </p:cNvSpPr>
          <p:nvPr>
            <p:ph type="body" sz="quarter" idx="1"/>
          </p:nvPr>
        </p:nvSpPr>
        <p:spPr>
          <a:prstGeom prst="rect">
            <a:avLst/>
          </a:prstGeom>
        </p:spPr>
        <p:txBody>
          <a:bodyPr/>
          <a:lstStyle/>
          <a:p>
            <a:r>
              <a:rPr dirty="0"/>
              <a:t>Replication introduces a new problem, which is: consistency.</a:t>
            </a:r>
            <a:endParaRPr lang="en-US" dirty="0"/>
          </a:p>
          <a:p>
            <a:endParaRPr lang="en-US" dirty="0"/>
          </a:p>
          <a:p>
            <a:r>
              <a:rPr lang="en-US" dirty="0"/>
              <a:t>Consistency means that all nodes in a replicated system see the same data at the same time.</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a:spLocks noGrp="1" noRot="1" noChangeAspect="1"/>
          </p:cNvSpPr>
          <p:nvPr>
            <p:ph type="sldImg"/>
          </p:nvPr>
        </p:nvSpPr>
        <p:spPr>
          <a:xfrm>
            <a:off x="381000" y="685800"/>
            <a:ext cx="6096000" cy="3429000"/>
          </a:xfrm>
          <a:prstGeom prst="rect">
            <a:avLst/>
          </a:prstGeom>
        </p:spPr>
        <p:txBody>
          <a:bodyPr/>
          <a:lstStyle/>
          <a:p>
            <a:endParaRPr/>
          </a:p>
        </p:txBody>
      </p:sp>
      <p:sp>
        <p:nvSpPr>
          <p:cNvPr id="426" name="Shape 426"/>
          <p:cNvSpPr>
            <a:spLocks noGrp="1"/>
          </p:cNvSpPr>
          <p:nvPr>
            <p:ph type="body" sz="quarter" idx="1"/>
          </p:nvPr>
        </p:nvSpPr>
        <p:spPr>
          <a:prstGeom prst="rect">
            <a:avLst/>
          </a:prstGeom>
        </p:spPr>
        <p:txBody>
          <a:bodyPr/>
          <a:lstStyle/>
          <a:p>
            <a:r>
              <a:rPr dirty="0"/>
              <a:t>How do we implement replication? Let’s see the classic protocol for replicated data between two machines, and maintaining sequential consistency. Sequential consistency is a fancy way of saying, effectively, that clients can read and write data as if they were interacting with a single server, rather than multiple. The property that we need to guarantee is that before we acknowledge the update to 5, we need to ensure that it’s acknowledged by all machines. A simplification of this protocol, then, is: we provisionally update the value to 5, ask the replica to update it, and only once the replica acknowledge the update, we acknowledge it too. Future reads are then guaranteed to see that new value.</a:t>
            </a:r>
            <a:endParaRPr lang="en-US" dirty="0"/>
          </a:p>
          <a:p>
            <a:endParaRPr lang="en-US" dirty="0"/>
          </a:p>
          <a:p>
            <a:r>
              <a:rPr lang="en-US" dirty="0"/>
              <a:t>We achieved consistency.</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Availability means that a failed node does not prevent survivors from continuing to operate.</a:t>
            </a:r>
          </a:p>
          <a:p>
            <a:endParaRPr lang="en-US" dirty="0"/>
          </a:p>
          <a:p>
            <a:r>
              <a:rPr lang="en-US" dirty="0"/>
              <a:t>If a replicated node goes down, we can still answer requests by rerouting to the live nodes.</a:t>
            </a:r>
          </a:p>
        </p:txBody>
      </p:sp>
    </p:spTree>
    <p:extLst>
      <p:ext uri="{BB962C8B-B14F-4D97-AF65-F5344CB8AC3E}">
        <p14:creationId xmlns:p14="http://schemas.microsoft.com/office/powerpoint/2010/main" val="3925355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a:spLocks noGrp="1" noRot="1" noChangeAspect="1"/>
          </p:cNvSpPr>
          <p:nvPr>
            <p:ph type="sldImg"/>
          </p:nvPr>
        </p:nvSpPr>
        <p:spPr>
          <a:xfrm>
            <a:off x="381000" y="685800"/>
            <a:ext cx="6096000" cy="3429000"/>
          </a:xfrm>
          <a:prstGeom prst="rect">
            <a:avLst/>
          </a:prstGeom>
        </p:spPr>
        <p:txBody>
          <a:bodyPr/>
          <a:lstStyle/>
          <a:p>
            <a:endParaRPr/>
          </a:p>
        </p:txBody>
      </p:sp>
      <p:sp>
        <p:nvSpPr>
          <p:cNvPr id="138" name="Shape 138"/>
          <p:cNvSpPr>
            <a:spLocks noGrp="1"/>
          </p:cNvSpPr>
          <p:nvPr>
            <p:ph type="body" sz="quarter" idx="1"/>
          </p:nvPr>
        </p:nvSpPr>
        <p:spPr>
          <a:prstGeom prst="rect">
            <a:avLst/>
          </a:prstGeom>
        </p:spPr>
        <p:txBody>
          <a:bodyPr/>
          <a:lstStyle/>
          <a:p>
            <a:r>
              <a:t>Recall from last lesson, that we often turn to distributed systems to make our systems scale better, with higher throughput performance, lower latency, greater availability and fault tolerance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dirty="0"/>
              <a:t>We can ensure consistency and availability at the same time. If we detect that a node is down, we complete the update operation and reroute requests to the live nodes.</a:t>
            </a:r>
          </a:p>
        </p:txBody>
      </p:sp>
    </p:spTree>
    <p:extLst>
      <p:ext uri="{BB962C8B-B14F-4D97-AF65-F5344CB8AC3E}">
        <p14:creationId xmlns:p14="http://schemas.microsoft.com/office/powerpoint/2010/main" val="39097512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However what if the connection between the updated node and the replica fails? This is an assumption that we need to keep (our system must tolerate </a:t>
            </a:r>
            <a:r>
              <a:rPr lang="en-US" b="1" dirty="0"/>
              <a:t>network partition</a:t>
            </a:r>
            <a:r>
              <a:rPr lang="en-US" dirty="0"/>
              <a:t>)</a:t>
            </a:r>
          </a:p>
          <a:p>
            <a:endParaRPr lang="en-US" dirty="0"/>
          </a:p>
          <a:p>
            <a:r>
              <a:rPr lang="en-US" dirty="0"/>
              <a:t>Here, we fail to share the updated state, timeout occurs, but the replica is still up and servicing requests.</a:t>
            </a:r>
          </a:p>
          <a:p>
            <a:endParaRPr lang="en-US" dirty="0"/>
          </a:p>
          <a:p>
            <a:r>
              <a:rPr lang="en-US" dirty="0"/>
              <a:t>If we still want to service requests, we assume the replica is down and continue, prioritizing availability and losing consistency. </a:t>
            </a:r>
          </a:p>
          <a:p>
            <a:endParaRPr lang="en-US" dirty="0"/>
          </a:p>
          <a:p>
            <a:r>
              <a:rPr lang="en-US" dirty="0"/>
              <a:t>We could prioritize consistency, but then we would have to stop servicing requests, losing availability.</a:t>
            </a:r>
          </a:p>
        </p:txBody>
      </p:sp>
    </p:spTree>
    <p:extLst>
      <p:ext uri="{BB962C8B-B14F-4D97-AF65-F5344CB8AC3E}">
        <p14:creationId xmlns:p14="http://schemas.microsoft.com/office/powerpoint/2010/main" val="30684045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we want to </a:t>
            </a:r>
          </a:p>
        </p:txBody>
      </p:sp>
    </p:spTree>
    <p:extLst>
      <p:ext uri="{BB962C8B-B14F-4D97-AF65-F5344CB8AC3E}">
        <p14:creationId xmlns:p14="http://schemas.microsoft.com/office/powerpoint/2010/main" val="26431059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solidFill>
                  <a:srgbClr val="FF0000"/>
                </a:solidFill>
              </a:rPr>
              <a:t>Emphasize</a:t>
            </a:r>
            <a:r>
              <a:rPr lang="en-US" dirty="0"/>
              <a:t>: If we want strong consistency, we won’t be able to achieve the availability we might want</a:t>
            </a:r>
          </a:p>
          <a:p>
            <a:endParaRPr lang="en-US" dirty="0"/>
          </a:p>
        </p:txBody>
      </p:sp>
    </p:spTree>
    <p:extLst>
      <p:ext uri="{BB962C8B-B14F-4D97-AF65-F5344CB8AC3E}">
        <p14:creationId xmlns:p14="http://schemas.microsoft.com/office/powerpoint/2010/main" val="15835101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 name="Shape 597"/>
          <p:cNvSpPr>
            <a:spLocks noGrp="1" noRot="1" noChangeAspect="1"/>
          </p:cNvSpPr>
          <p:nvPr>
            <p:ph type="sldImg"/>
          </p:nvPr>
        </p:nvSpPr>
        <p:spPr>
          <a:xfrm>
            <a:off x="381000" y="685800"/>
            <a:ext cx="6096000" cy="3429000"/>
          </a:xfrm>
          <a:prstGeom prst="rect">
            <a:avLst/>
          </a:prstGeom>
        </p:spPr>
        <p:txBody>
          <a:bodyPr/>
          <a:lstStyle/>
          <a:p>
            <a:endParaRPr/>
          </a:p>
        </p:txBody>
      </p:sp>
      <p:sp>
        <p:nvSpPr>
          <p:cNvPr id="598" name="Shape 598"/>
          <p:cNvSpPr>
            <a:spLocks noGrp="1"/>
          </p:cNvSpPr>
          <p:nvPr>
            <p:ph type="body" sz="quarter" idx="1"/>
          </p:nvPr>
        </p:nvSpPr>
        <p:spPr>
          <a:prstGeom prst="rect">
            <a:avLst/>
          </a:prstGeom>
        </p:spPr>
        <p:txBody>
          <a:bodyPr/>
          <a:lstStyle/>
          <a:p>
            <a:r>
              <a:rPr dirty="0"/>
              <a:t>We can talk more about this kind of failure when we talk about security :)</a:t>
            </a:r>
            <a:endParaRPr lang="en-US" dirty="0"/>
          </a:p>
          <a:p>
            <a:endParaRPr lang="en-US" dirty="0"/>
          </a:p>
          <a:p>
            <a:r>
              <a:rPr lang="en-US" dirty="0"/>
              <a:t>Main message: Other things fail that could be bugs or something malicious </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Shape 666"/>
          <p:cNvSpPr>
            <a:spLocks noGrp="1" noRot="1" noChangeAspect="1"/>
          </p:cNvSpPr>
          <p:nvPr>
            <p:ph type="sldImg"/>
          </p:nvPr>
        </p:nvSpPr>
        <p:spPr>
          <a:prstGeom prst="rect">
            <a:avLst/>
          </a:prstGeom>
        </p:spPr>
        <p:txBody>
          <a:bodyPr/>
          <a:lstStyle/>
          <a:p>
            <a:endParaRPr/>
          </a:p>
        </p:txBody>
      </p:sp>
      <p:sp>
        <p:nvSpPr>
          <p:cNvPr id="667" name="Shape 667"/>
          <p:cNvSpPr>
            <a:spLocks noGrp="1"/>
          </p:cNvSpPr>
          <p:nvPr>
            <p:ph type="body" sz="quarter" idx="1"/>
          </p:nvPr>
        </p:nvSpPr>
        <p:spPr>
          <a:prstGeom prst="rect">
            <a:avLst/>
          </a:prstGeom>
        </p:spPr>
        <p:txBody>
          <a:bodyPr/>
          <a:lstStyle/>
          <a:p>
            <a:r>
              <a:t>Motivation: OK, so NFS is reading/writing who knows, 300MByte/sec. How do I do 900MByte/sec?</a:t>
            </a:r>
          </a:p>
          <a:p>
            <a:r>
              <a:t>Question: What parts of the NFS picture relate to bandwidth?</a:t>
            </a:r>
            <a:br/>
            <a:r>
              <a:t>Answer: Single NFS server constrains bandwidth to single-device I/O speeds. Can’t add more servers, because then have this replication problem</a:t>
            </a:r>
          </a:p>
          <a:p>
            <a:r>
              <a:t>Question: How can we trade latency for bandwidth?</a:t>
            </a:r>
          </a:p>
          <a:p>
            <a:r>
              <a:t>Answer: What if we had one special server that knew which servers knew about which files, then split up the files? Pay extra in terms of latency (more requests), but can scale bandwidth. It’s a solution that makes tiers of servers.</a:t>
            </a:r>
          </a:p>
          <a:p>
            <a:r>
              <a:t>Key insight: don’t provide same abstractions as filesystem. Not a POSIX interface, throw away the regular file system client, now use our own client, focus on appending to end of files, big streaming reads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Does not solve the problem of keep track of billions of files – not what they are trying to solve</a:t>
            </a:r>
          </a:p>
          <a:p>
            <a:endParaRPr lang="en-US" dirty="0"/>
          </a:p>
          <a:p>
            <a:r>
              <a:rPr lang="en-US" dirty="0"/>
              <a:t>Single source of truth that knows how data is divided up (metadata master server) - consistency is most important there – solution: not replicating at all – metadata server gets all the hardware to keep data in memory, etc.</a:t>
            </a:r>
          </a:p>
        </p:txBody>
      </p:sp>
    </p:spTree>
    <p:extLst>
      <p:ext uri="{BB962C8B-B14F-4D97-AF65-F5344CB8AC3E}">
        <p14:creationId xmlns:p14="http://schemas.microsoft.com/office/powerpoint/2010/main" val="27217469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Shape 749"/>
          <p:cNvSpPr>
            <a:spLocks noGrp="1" noRot="1" noChangeAspect="1"/>
          </p:cNvSpPr>
          <p:nvPr>
            <p:ph type="sldImg"/>
          </p:nvPr>
        </p:nvSpPr>
        <p:spPr>
          <a:prstGeom prst="rect">
            <a:avLst/>
          </a:prstGeom>
        </p:spPr>
        <p:txBody>
          <a:bodyPr/>
          <a:lstStyle/>
          <a:p>
            <a:endParaRPr/>
          </a:p>
        </p:txBody>
      </p:sp>
      <p:sp>
        <p:nvSpPr>
          <p:cNvPr id="750" name="Shape 750"/>
          <p:cNvSpPr>
            <a:spLocks noGrp="1"/>
          </p:cNvSpPr>
          <p:nvPr>
            <p:ph type="body" sz="quarter" idx="1"/>
          </p:nvPr>
        </p:nvSpPr>
        <p:spPr>
          <a:prstGeom prst="rect">
            <a:avLst/>
          </a:prstGeom>
        </p:spPr>
        <p:txBody>
          <a:bodyPr/>
          <a:lstStyle/>
          <a:p>
            <a:r>
              <a:t>[Draw examples showing other clients, high throughput. Note still have latency of requests to master]</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our DNS example, we have domain-&gt;IP mappings that can be split by, e.g., top-level domain: one set of servers services .com, another .</a:t>
            </a:r>
            <a:r>
              <a:rPr lang="en-US" dirty="0" err="1"/>
              <a:t>edu</a:t>
            </a:r>
            <a:r>
              <a:rPr lang="en-US" dirty="0"/>
              <a:t>, another .</a:t>
            </a:r>
            <a:r>
              <a:rPr lang="en-US" dirty="0" err="1"/>
              <a:t>uk</a:t>
            </a:r>
            <a:r>
              <a:rPr lang="en-US" dirty="0"/>
              <a:t>, another .</a:t>
            </a:r>
            <a:r>
              <a:rPr lang="en-US" dirty="0" err="1"/>
              <a:t>eu</a:t>
            </a:r>
            <a:r>
              <a:rPr lang="en-US" dirty="0"/>
              <a:t>, etc.</a:t>
            </a:r>
          </a:p>
          <a:p>
            <a:endParaRPr lang="en-US" dirty="0"/>
          </a:p>
          <a:p>
            <a:r>
              <a:rPr lang="en-US" dirty="0"/>
              <a:t>However, many servers may be necessary to service a huge volume of requests</a:t>
            </a:r>
          </a:p>
        </p:txBody>
      </p:sp>
    </p:spTree>
    <p:extLst>
      <p:ext uri="{BB962C8B-B14F-4D97-AF65-F5344CB8AC3E}">
        <p14:creationId xmlns:p14="http://schemas.microsoft.com/office/powerpoint/2010/main" val="1570944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a:spLocks noGrp="1" noRot="1" noChangeAspect="1"/>
          </p:cNvSpPr>
          <p:nvPr>
            <p:ph type="sldImg"/>
          </p:nvPr>
        </p:nvSpPr>
        <p:spPr>
          <a:xfrm>
            <a:off x="381000" y="685800"/>
            <a:ext cx="6096000" cy="3429000"/>
          </a:xfrm>
          <a:prstGeom prst="rect">
            <a:avLst/>
          </a:prstGeom>
        </p:spPr>
        <p:txBody>
          <a:bodyPr/>
          <a:lstStyle/>
          <a:p>
            <a:endParaRPr/>
          </a:p>
        </p:txBody>
      </p:sp>
      <p:sp>
        <p:nvSpPr>
          <p:cNvPr id="147" name="Shape 147"/>
          <p:cNvSpPr>
            <a:spLocks noGrp="1"/>
          </p:cNvSpPr>
          <p:nvPr>
            <p:ph type="body" sz="quarter" idx="1"/>
          </p:nvPr>
        </p:nvSpPr>
        <p:spPr>
          <a:prstGeom prst="rect">
            <a:avLst/>
          </a:prstGeom>
        </p:spPr>
        <p:txBody>
          <a:bodyPr/>
          <a:lstStyle/>
          <a:p>
            <a:r>
              <a:t>But, remember that there are limitations that can make it hard for us to get those nice things. For instance: introducing a network into our system can bring new headaches, and today, we’ll see how these fallacies - particularly that the network is reliable -  can bite us hard.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3852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21266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ape 160"/>
          <p:cNvSpPr>
            <a:spLocks noGrp="1" noRot="1" noChangeAspect="1"/>
          </p:cNvSpPr>
          <p:nvPr>
            <p:ph type="sldImg"/>
          </p:nvPr>
        </p:nvSpPr>
        <p:spPr>
          <a:xfrm>
            <a:off x="381000" y="685800"/>
            <a:ext cx="6096000" cy="3429000"/>
          </a:xfrm>
          <a:prstGeom prst="rect">
            <a:avLst/>
          </a:prstGeom>
        </p:spPr>
        <p:txBody>
          <a:bodyPr/>
          <a:lstStyle/>
          <a:p>
            <a:endParaRPr/>
          </a:p>
        </p:txBody>
      </p:sp>
      <p:sp>
        <p:nvSpPr>
          <p:cNvPr id="161" name="Shape 161"/>
          <p:cNvSpPr>
            <a:spLocks noGrp="1"/>
          </p:cNvSpPr>
          <p:nvPr>
            <p:ph type="body" sz="quarter" idx="1"/>
          </p:nvPr>
        </p:nvSpPr>
        <p:spPr>
          <a:prstGeom prst="rect">
            <a:avLst/>
          </a:prstGeom>
        </p:spPr>
        <p:txBody>
          <a:bodyPr/>
          <a:lstStyle/>
          <a:p>
            <a:r>
              <a:rPr dirty="0"/>
              <a:t>Partitioning is the simplest strategy that we can employ to improve the scalability of our system</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a:spLocks noGrp="1" noRot="1" noChangeAspect="1"/>
          </p:cNvSpPr>
          <p:nvPr>
            <p:ph type="sldImg"/>
          </p:nvPr>
        </p:nvSpPr>
        <p:spPr>
          <a:prstGeom prst="rect">
            <a:avLst/>
          </a:prstGeom>
        </p:spPr>
        <p:txBody>
          <a:bodyPr/>
          <a:lstStyle/>
          <a:p>
            <a:endParaRPr/>
          </a:p>
        </p:txBody>
      </p:sp>
      <p:sp>
        <p:nvSpPr>
          <p:cNvPr id="185" name="Shape 185"/>
          <p:cNvSpPr>
            <a:spLocks noGrp="1"/>
          </p:cNvSpPr>
          <p:nvPr>
            <p:ph type="body" sz="quarter" idx="1"/>
          </p:nvPr>
        </p:nvSpPr>
        <p:spPr>
          <a:prstGeom prst="rect">
            <a:avLst/>
          </a:prstGeom>
        </p:spPr>
        <p:txBody>
          <a:bodyPr/>
          <a:lstStyle/>
          <a:p>
            <a:r>
              <a:t>With partitioning, we divide up data in some (hopefully logical) way. Deciding how to split this data into partitions can be a tricky problem. One easy way to do this is to use some property of the data: if we have 200 records, and they are indexed from 0… 200, you could envision putting the first 100 on one server, and the next 200 on another. Or, split student records by last name: A..N on one server and O..Z on another.</a:t>
            </a:r>
          </a:p>
          <a:p>
            <a:r>
              <a:t>This can improve scalability because we can now process more requests concurrently: each server holds some subset of our data, and if clients want to touch different pieces of that dataset, they can interact with different machines. Even if one server goes down, the rest of the data would still be available.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Shape 516"/>
          <p:cNvSpPr>
            <a:spLocks noGrp="1" noRot="1" noChangeAspect="1"/>
          </p:cNvSpPr>
          <p:nvPr>
            <p:ph type="sldImg"/>
          </p:nvPr>
        </p:nvSpPr>
        <p:spPr>
          <a:xfrm>
            <a:off x="381000" y="685800"/>
            <a:ext cx="6096000" cy="3429000"/>
          </a:xfrm>
          <a:prstGeom prst="rect">
            <a:avLst/>
          </a:prstGeom>
        </p:spPr>
        <p:txBody>
          <a:bodyPr/>
          <a:lstStyle/>
          <a:p>
            <a:endParaRPr/>
          </a:p>
        </p:txBody>
      </p:sp>
      <p:sp>
        <p:nvSpPr>
          <p:cNvPr id="517" name="Shape 517"/>
          <p:cNvSpPr>
            <a:spLocks noGrp="1"/>
          </p:cNvSpPr>
          <p:nvPr>
            <p:ph type="body" sz="quarter" idx="1"/>
          </p:nvPr>
        </p:nvSpPr>
        <p:spPr>
          <a:prstGeom prst="rect">
            <a:avLst/>
          </a:prstGeom>
        </p:spPr>
        <p:txBody>
          <a:bodyPr/>
          <a:lstStyle>
            <a:lvl1pPr defTabSz="914400">
              <a:lnSpc>
                <a:spcPct val="100000"/>
              </a:lnSpc>
              <a:defRPr sz="1100">
                <a:latin typeface="Arial"/>
                <a:ea typeface="Arial"/>
                <a:cs typeface="Arial"/>
                <a:sym typeface="Arial"/>
              </a:defRPr>
            </a:lvl1pPr>
          </a:lstStyle>
          <a:p>
            <a:r>
              <a:rPr dirty="0"/>
              <a:t>How many root servers are there?</a:t>
            </a:r>
          </a:p>
        </p:txBody>
      </p:sp>
    </p:spTree>
    <p:extLst>
      <p:ext uri="{BB962C8B-B14F-4D97-AF65-F5344CB8AC3E}">
        <p14:creationId xmlns:p14="http://schemas.microsoft.com/office/powerpoint/2010/main" val="1304173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solidFill>
                  <a:srgbClr val="000000"/>
                </a:solidFill>
              </a:defRPr>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6"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97"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98"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6"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0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5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6" name="Title Text"/>
          <p:cNvSpPr txBox="1">
            <a:spLocks noGrp="1"/>
          </p:cNvSpPr>
          <p:nvPr>
            <p:ph type="title"/>
          </p:nvPr>
        </p:nvSpPr>
        <p:spPr>
          <a:prstGeom prst="rect">
            <a:avLst/>
          </a:prstGeom>
        </p:spPr>
        <p:txBody>
          <a:bodyPr/>
          <a:lstStyle/>
          <a:p>
            <a:r>
              <a:t>Title Text</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4875007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3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3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solidFill>
                  <a:srgbClr val="000000"/>
                </a:solidFill>
              </a:defRPr>
            </a:lvl1pPr>
          </a:lstStyle>
          <a:p>
            <a:r>
              <a:t>Presentation Title</a:t>
            </a:r>
          </a:p>
        </p:txBody>
      </p:sp>
      <p:sp>
        <p:nvSpPr>
          <p:cNvPr id="3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3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4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43" name="Slide Title"/>
          <p:cNvSpPr txBox="1">
            <a:spLocks noGrp="1"/>
          </p:cNvSpPr>
          <p:nvPr>
            <p:ph type="title" hasCustomPrompt="1"/>
          </p:nvPr>
        </p:nvSpPr>
        <p:spPr>
          <a:xfrm>
            <a:off x="1206500" y="1270000"/>
            <a:ext cx="9779000" cy="5882273"/>
          </a:xfrm>
          <a:prstGeom prst="rect">
            <a:avLst/>
          </a:prstGeom>
        </p:spPr>
        <p:txBody>
          <a:bodyPr anchor="b"/>
          <a:lstStyle>
            <a:lvl1pPr>
              <a:defRPr>
                <a:solidFill>
                  <a:srgbClr val="000000"/>
                </a:solidFill>
              </a:defRPr>
            </a:lvl1pPr>
          </a:lstStyle>
          <a:p>
            <a:r>
              <a:t>Slide Title</a:t>
            </a:r>
          </a:p>
        </p:txBody>
      </p:sp>
      <p:sp>
        <p:nvSpPr>
          <p:cNvPr id="4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4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52"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solidFill>
                  <a:srgbClr val="000000"/>
                </a:solidFill>
                <a:latin typeface="Helvetica Neue Medium"/>
                <a:ea typeface="Helvetica Neue Medium"/>
                <a:cs typeface="Helvetica Neue Medium"/>
                <a:sym typeface="Helvetica Neue Medium"/>
              </a:defRPr>
            </a:lvl1pPr>
          </a:lstStyle>
          <a:p>
            <a:r>
              <a:t>Section Title</a:t>
            </a:r>
          </a:p>
        </p:txBody>
      </p:sp>
      <p:sp>
        <p:nvSpPr>
          <p:cNvPr id="53"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60"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61"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62"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70"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78"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79"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87"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88"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1pPr>
      <a:lvl2pPr marL="0" marR="0" indent="457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2pPr>
      <a:lvl3pPr marL="0" marR="0" indent="914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3pPr>
      <a:lvl4pPr marL="0" marR="0" indent="1371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4pPr>
      <a:lvl5pPr marL="0" marR="0" indent="18288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5pPr>
      <a:lvl6pPr marL="0" marR="0" indent="22860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6pPr>
      <a:lvl7pPr marL="0" marR="0" indent="2743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7pPr>
      <a:lvl8pPr marL="0" marR="0" indent="3200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8pPr>
      <a:lvl9pPr marL="0" marR="0" indent="3657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tif"/><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tif"/><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9.tif"/><Relationship Id="rId5" Type="http://schemas.openxmlformats.org/officeDocument/2006/relationships/image" Target="../media/image5.tif"/><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9.tif"/><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1.tif"/><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t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Jonathan Bell, John Boyland, Mitch Wand…"/>
          <p:cNvSpPr txBox="1">
            <a:spLocks noGrp="1"/>
          </p:cNvSpPr>
          <p:nvPr>
            <p:ph type="body" idx="21"/>
          </p:nvPr>
        </p:nvSpPr>
        <p:spPr>
          <a:xfrm>
            <a:off x="1201340" y="11177783"/>
            <a:ext cx="21971003" cy="195950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a:defRPr>
                <a:solidFill>
                  <a:srgbClr val="005493"/>
                </a:solidFill>
              </a:defRPr>
            </a:pPr>
            <a:r>
              <a:rPr lang="en-US" dirty="0"/>
              <a:t>Jonathan Bell, Adeel </a:t>
            </a:r>
            <a:r>
              <a:rPr lang="en-US" dirty="0" err="1"/>
              <a:t>Bhutta</a:t>
            </a:r>
            <a:r>
              <a:rPr lang="en-US" dirty="0"/>
              <a:t>, Ferdinand Vesely, Mitch Wand</a:t>
            </a:r>
          </a:p>
          <a:p>
            <a:pPr>
              <a:defRPr>
                <a:solidFill>
                  <a:srgbClr val="005493"/>
                </a:solidFill>
              </a:defRPr>
            </a:pPr>
            <a:r>
              <a:rPr lang="en-US" dirty="0"/>
              <a:t>Khoury College of Computer Sciences</a:t>
            </a:r>
          </a:p>
          <a:p>
            <a:pPr>
              <a:defRPr>
                <a:solidFill>
                  <a:srgbClr val="005493"/>
                </a:solidFill>
              </a:defRPr>
            </a:pPr>
            <a:r>
              <a:rPr lang="en-US" dirty="0"/>
              <a:t>© 2022, released under </a:t>
            </a:r>
            <a:r>
              <a:rPr lang="en-US" u="sng" dirty="0">
                <a:hlinkClick r:id="rId3"/>
              </a:rPr>
              <a:t>CC BY-SA</a:t>
            </a:r>
          </a:p>
        </p:txBody>
      </p:sp>
      <p:sp>
        <p:nvSpPr>
          <p:cNvPr id="124" name="CS 4530 &amp; CS 5500…"/>
          <p:cNvSpPr txBox="1">
            <a:spLocks noGrp="1"/>
          </p:cNvSpPr>
          <p:nvPr>
            <p:ph type="ctrTitle"/>
          </p:nvPr>
        </p:nvSpPr>
        <p:spPr>
          <a:prstGeom prst="rect">
            <a:avLst/>
          </a:prstGeom>
        </p:spPr>
        <p:txBody>
          <a:bodyPr/>
          <a:lstStyle/>
          <a:p>
            <a:pPr>
              <a:defRPr>
                <a:solidFill>
                  <a:srgbClr val="005493"/>
                </a:solidFill>
              </a:defRPr>
            </a:pPr>
            <a:r>
              <a:rPr dirty="0"/>
              <a:t>CS 4530</a:t>
            </a:r>
            <a:r>
              <a:rPr lang="en-US" dirty="0"/>
              <a:t> </a:t>
            </a:r>
            <a:r>
              <a:rPr dirty="0"/>
              <a:t>Software Engineering</a:t>
            </a:r>
          </a:p>
        </p:txBody>
      </p:sp>
      <p:sp>
        <p:nvSpPr>
          <p:cNvPr id="125" name="Lecture 9.2: Strategies for Engineering Distributed Software"/>
          <p:cNvSpPr txBox="1">
            <a:spLocks noGrp="1"/>
          </p:cNvSpPr>
          <p:nvPr>
            <p:ph type="subTitle" sz="quarter" idx="1"/>
          </p:nvPr>
        </p:nvSpPr>
        <p:spPr>
          <a:prstGeom prst="rect">
            <a:avLst/>
          </a:prstGeom>
        </p:spPr>
        <p:txBody>
          <a:bodyPr/>
          <a:lstStyle/>
          <a:p>
            <a:r>
              <a:t>Lecture 9.2: Strategies for Engineering Distributed Software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Recurring Solution #1: Partitioning"/>
          <p:cNvSpPr txBox="1">
            <a:spLocks noGrp="1"/>
          </p:cNvSpPr>
          <p:nvPr>
            <p:ph type="title"/>
          </p:nvPr>
        </p:nvSpPr>
        <p:spPr>
          <a:prstGeom prst="rect">
            <a:avLst/>
          </a:prstGeom>
        </p:spPr>
        <p:txBody>
          <a:bodyPr/>
          <a:lstStyle/>
          <a:p>
            <a:r>
              <a:t>Recurring Solution #1: Partitioning</a:t>
            </a:r>
          </a:p>
        </p:txBody>
      </p:sp>
      <p:sp>
        <p:nvSpPr>
          <p:cNvPr id="164" name="Divide data up in some (hopefully logical) way…"/>
          <p:cNvSpPr txBox="1">
            <a:spLocks noGrp="1"/>
          </p:cNvSpPr>
          <p:nvPr>
            <p:ph type="body" idx="1"/>
          </p:nvPr>
        </p:nvSpPr>
        <p:spPr>
          <a:xfrm>
            <a:off x="1206500" y="2729994"/>
            <a:ext cx="21971000" cy="8256012"/>
          </a:xfrm>
          <a:prstGeom prst="rect">
            <a:avLst/>
          </a:prstGeom>
        </p:spPr>
        <p:txBody>
          <a:bodyPr/>
          <a:lstStyle/>
          <a:p>
            <a:r>
              <a:t>Divide data up in some (hopefully logical) way</a:t>
            </a:r>
          </a:p>
          <a:p>
            <a:r>
              <a:t>Makes it easier to process data concurrently (cheaper reads) </a:t>
            </a:r>
          </a:p>
        </p:txBody>
      </p:sp>
      <p:pic>
        <p:nvPicPr>
          <p:cNvPr id="165" name="Image" descr="Image"/>
          <p:cNvPicPr>
            <a:picLocks noChangeAspect="1"/>
          </p:cNvPicPr>
          <p:nvPr/>
        </p:nvPicPr>
        <p:blipFill>
          <a:blip r:embed="rId3"/>
          <a:stretch>
            <a:fillRect/>
          </a:stretch>
        </p:blipFill>
        <p:spPr>
          <a:xfrm>
            <a:off x="7915119" y="9153107"/>
            <a:ext cx="3592115" cy="3592114"/>
          </a:xfrm>
          <a:prstGeom prst="rect">
            <a:avLst/>
          </a:prstGeom>
          <a:ln w="12700">
            <a:miter lim="400000"/>
          </a:ln>
        </p:spPr>
      </p:pic>
      <p:pic>
        <p:nvPicPr>
          <p:cNvPr id="166" name="Image" descr="Image"/>
          <p:cNvPicPr>
            <a:picLocks noChangeAspect="1"/>
          </p:cNvPicPr>
          <p:nvPr/>
        </p:nvPicPr>
        <p:blipFill>
          <a:blip r:embed="rId3"/>
          <a:stretch>
            <a:fillRect/>
          </a:stretch>
        </p:blipFill>
        <p:spPr>
          <a:xfrm>
            <a:off x="13372569" y="9153107"/>
            <a:ext cx="3592115" cy="3592114"/>
          </a:xfrm>
          <a:prstGeom prst="rect">
            <a:avLst/>
          </a:prstGeom>
          <a:ln w="12700">
            <a:miter lim="400000"/>
          </a:ln>
        </p:spPr>
      </p:pic>
      <p:sp>
        <p:nvSpPr>
          <p:cNvPr id="167" name="A…"/>
          <p:cNvSpPr/>
          <p:nvPr/>
        </p:nvSpPr>
        <p:spPr>
          <a:xfrm>
            <a:off x="8218927" y="11447507"/>
            <a:ext cx="1278885" cy="1785938"/>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r>
              <a:t>A</a:t>
            </a:r>
          </a:p>
          <a:p>
            <a:pPr defTabSz="821531">
              <a:defRPr sz="3200">
                <a:solidFill>
                  <a:srgbClr val="FFFFFF"/>
                </a:solidFill>
                <a:latin typeface="Helvetica Light"/>
                <a:ea typeface="Helvetica Light"/>
                <a:cs typeface="Helvetica Light"/>
                <a:sym typeface="Helvetica Light"/>
              </a:defRPr>
            </a:pPr>
            <a:r>
              <a:t>[0…100]</a:t>
            </a:r>
          </a:p>
        </p:txBody>
      </p:sp>
      <p:sp>
        <p:nvSpPr>
          <p:cNvPr id="168" name="B [A…N]"/>
          <p:cNvSpPr/>
          <p:nvPr/>
        </p:nvSpPr>
        <p:spPr>
          <a:xfrm>
            <a:off x="9772179" y="11447507"/>
            <a:ext cx="1431248" cy="1785938"/>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 [A…N]</a:t>
            </a:r>
          </a:p>
        </p:txBody>
      </p:sp>
      <p:sp>
        <p:nvSpPr>
          <p:cNvPr id="169" name="A…"/>
          <p:cNvSpPr/>
          <p:nvPr/>
        </p:nvSpPr>
        <p:spPr>
          <a:xfrm>
            <a:off x="13744054" y="11447507"/>
            <a:ext cx="1278885" cy="1785938"/>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r>
              <a:t>A</a:t>
            </a:r>
          </a:p>
          <a:p>
            <a:pPr defTabSz="821531">
              <a:defRPr sz="3200">
                <a:solidFill>
                  <a:srgbClr val="FFFFFF"/>
                </a:solidFill>
                <a:latin typeface="Helvetica Light"/>
                <a:ea typeface="Helvetica Light"/>
                <a:cs typeface="Helvetica Light"/>
                <a:sym typeface="Helvetica Light"/>
              </a:defRPr>
            </a:pPr>
            <a:r>
              <a:t>[101.. 200]</a:t>
            </a:r>
          </a:p>
        </p:txBody>
      </p:sp>
      <p:sp>
        <p:nvSpPr>
          <p:cNvPr id="170" name="B [O…Z]"/>
          <p:cNvSpPr/>
          <p:nvPr/>
        </p:nvSpPr>
        <p:spPr>
          <a:xfrm>
            <a:off x="15161950" y="11447507"/>
            <a:ext cx="1431248" cy="1785938"/>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 [O…Z]</a:t>
            </a:r>
          </a:p>
        </p:txBody>
      </p:sp>
      <p:pic>
        <p:nvPicPr>
          <p:cNvPr id="171" name="Image" descr="Image"/>
          <p:cNvPicPr>
            <a:picLocks noChangeAspect="1"/>
          </p:cNvPicPr>
          <p:nvPr/>
        </p:nvPicPr>
        <p:blipFill>
          <a:blip r:embed="rId4"/>
          <a:stretch>
            <a:fillRect/>
          </a:stretch>
        </p:blipFill>
        <p:spPr>
          <a:xfrm>
            <a:off x="3340417" y="4548430"/>
            <a:ext cx="2591402" cy="2591403"/>
          </a:xfrm>
          <a:prstGeom prst="rect">
            <a:avLst/>
          </a:prstGeom>
          <a:ln w="12700">
            <a:miter lim="400000"/>
          </a:ln>
        </p:spPr>
      </p:pic>
      <p:pic>
        <p:nvPicPr>
          <p:cNvPr id="172" name="Image" descr="Image"/>
          <p:cNvPicPr>
            <a:picLocks noChangeAspect="1"/>
          </p:cNvPicPr>
          <p:nvPr/>
        </p:nvPicPr>
        <p:blipFill>
          <a:blip r:embed="rId4"/>
          <a:stretch>
            <a:fillRect/>
          </a:stretch>
        </p:blipFill>
        <p:spPr>
          <a:xfrm>
            <a:off x="3340417" y="6960385"/>
            <a:ext cx="2591402" cy="2591403"/>
          </a:xfrm>
          <a:prstGeom prst="rect">
            <a:avLst/>
          </a:prstGeom>
          <a:ln w="12700">
            <a:miter lim="400000"/>
          </a:ln>
        </p:spPr>
      </p:pic>
      <p:sp>
        <p:nvSpPr>
          <p:cNvPr id="173" name="Line"/>
          <p:cNvSpPr/>
          <p:nvPr/>
        </p:nvSpPr>
        <p:spPr>
          <a:xfrm>
            <a:off x="5749465" y="5844130"/>
            <a:ext cx="9521872" cy="4006039"/>
          </a:xfrm>
          <a:prstGeom prst="line">
            <a:avLst/>
          </a:prstGeom>
          <a:ln w="889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174" name="Line"/>
          <p:cNvSpPr/>
          <p:nvPr/>
        </p:nvSpPr>
        <p:spPr>
          <a:xfrm>
            <a:off x="5762863" y="8024708"/>
            <a:ext cx="2514566" cy="2232106"/>
          </a:xfrm>
          <a:prstGeom prst="line">
            <a:avLst/>
          </a:prstGeom>
          <a:ln w="889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grpSp>
        <p:nvGrpSpPr>
          <p:cNvPr id="177" name="Each server has 50% of data, limits amount of processing per server."/>
          <p:cNvGrpSpPr/>
          <p:nvPr/>
        </p:nvGrpSpPr>
        <p:grpSpPr>
          <a:xfrm>
            <a:off x="11635329" y="5217792"/>
            <a:ext cx="9487743" cy="1997076"/>
            <a:chOff x="0" y="0"/>
            <a:chExt cx="9487741" cy="1997075"/>
          </a:xfrm>
        </p:grpSpPr>
        <p:sp>
          <p:nvSpPr>
            <p:cNvPr id="176" name="Each server has 50% of data, limits amount of processing per server."/>
            <p:cNvSpPr txBox="1"/>
            <p:nvPr/>
          </p:nvSpPr>
          <p:spPr>
            <a:xfrm>
              <a:off x="215900" y="139700"/>
              <a:ext cx="9055942" cy="1438275"/>
            </a:xfrm>
            <a:prstGeom prst="rect">
              <a:avLst/>
            </a:pr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defTabSz="821531">
                <a:defRPr sz="4200">
                  <a:solidFill>
                    <a:srgbClr val="000000"/>
                  </a:solidFill>
                  <a:latin typeface="Helvetica Light"/>
                  <a:ea typeface="Helvetica Light"/>
                  <a:cs typeface="Helvetica Light"/>
                  <a:sym typeface="Helvetica Light"/>
                </a:defRPr>
              </a:lvl1pPr>
            </a:lstStyle>
            <a:p>
              <a:r>
                <a:t>Each server has 50% of data, limits amount of processing per server. </a:t>
              </a:r>
            </a:p>
          </p:txBody>
        </p:sp>
        <p:pic>
          <p:nvPicPr>
            <p:cNvPr id="175" name="Each server has 50% of data, limits amount of processing per server. Each server has 50% of data, limits amount of processing per server. " descr="Each server has 50% of data, limits amount of processing per server. Each server has 50% of data, limits amount of processing per server. "/>
            <p:cNvPicPr>
              <a:picLocks/>
            </p:cNvPicPr>
            <p:nvPr/>
          </p:nvPicPr>
          <p:blipFill>
            <a:blip r:embed="rId5"/>
            <a:stretch>
              <a:fillRect/>
            </a:stretch>
          </p:blipFill>
          <p:spPr>
            <a:xfrm>
              <a:off x="0" y="0"/>
              <a:ext cx="9487742" cy="1997075"/>
            </a:xfrm>
            <a:prstGeom prst="rect">
              <a:avLst/>
            </a:prstGeom>
            <a:effectLst/>
          </p:spPr>
        </p:pic>
      </p:grpSp>
      <p:sp>
        <p:nvSpPr>
          <p:cNvPr id="178" name="Line"/>
          <p:cNvSpPr/>
          <p:nvPr/>
        </p:nvSpPr>
        <p:spPr>
          <a:xfrm>
            <a:off x="5762863" y="7797237"/>
            <a:ext cx="8336517" cy="2223282"/>
          </a:xfrm>
          <a:prstGeom prst="line">
            <a:avLst/>
          </a:prstGeom>
          <a:ln w="889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179" name="Line"/>
          <p:cNvSpPr/>
          <p:nvPr/>
        </p:nvSpPr>
        <p:spPr>
          <a:xfrm>
            <a:off x="5902442" y="6100495"/>
            <a:ext cx="3560544" cy="3560543"/>
          </a:xfrm>
          <a:prstGeom prst="line">
            <a:avLst/>
          </a:prstGeom>
          <a:ln w="889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grpSp>
        <p:nvGrpSpPr>
          <p:cNvPr id="182" name="Even if 1 server goes down, still have 50% of the data online."/>
          <p:cNvGrpSpPr/>
          <p:nvPr/>
        </p:nvGrpSpPr>
        <p:grpSpPr>
          <a:xfrm>
            <a:off x="11635329" y="7471833"/>
            <a:ext cx="9487743" cy="1997076"/>
            <a:chOff x="0" y="0"/>
            <a:chExt cx="9487741" cy="1997075"/>
          </a:xfrm>
        </p:grpSpPr>
        <p:sp>
          <p:nvSpPr>
            <p:cNvPr id="181" name="Even if 1 server goes down, still have 50% of the data online."/>
            <p:cNvSpPr txBox="1"/>
            <p:nvPr/>
          </p:nvSpPr>
          <p:spPr>
            <a:xfrm>
              <a:off x="215900" y="139700"/>
              <a:ext cx="9055942" cy="1438275"/>
            </a:xfrm>
            <a:prstGeom prst="rect">
              <a:avLst/>
            </a:pr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defTabSz="821531">
                <a:defRPr sz="4200">
                  <a:solidFill>
                    <a:srgbClr val="000000"/>
                  </a:solidFill>
                  <a:latin typeface="Helvetica Light"/>
                  <a:ea typeface="Helvetica Light"/>
                  <a:cs typeface="Helvetica Light"/>
                  <a:sym typeface="Helvetica Light"/>
                </a:defRPr>
              </a:lvl1pPr>
            </a:lstStyle>
            <a:p>
              <a:r>
                <a:t>Even if 1 server goes down, still have 50% of the data online.</a:t>
              </a:r>
            </a:p>
          </p:txBody>
        </p:sp>
        <p:pic>
          <p:nvPicPr>
            <p:cNvPr id="180" name="Even if 1 server goes down, still have 50% of the data online. Even if 1 server goes down, still have 50% of the data online." descr="Even if 1 server goes down, still have 50% of the data online. Even if 1 server goes down, still have 50% of the data online."/>
            <p:cNvPicPr>
              <a:picLocks/>
            </p:cNvPicPr>
            <p:nvPr/>
          </p:nvPicPr>
          <p:blipFill>
            <a:blip r:embed="rId5"/>
            <a:stretch>
              <a:fillRect/>
            </a:stretch>
          </p:blipFill>
          <p:spPr>
            <a:xfrm>
              <a:off x="0" y="0"/>
              <a:ext cx="9487742" cy="1997075"/>
            </a:xfrm>
            <a:prstGeom prst="rect">
              <a:avLst/>
            </a:prstGeom>
            <a:effectLst/>
          </p:spPr>
        </p:pic>
      </p:grpSp>
      <p:pic>
        <p:nvPicPr>
          <p:cNvPr id="183" name="Image" descr="Image"/>
          <p:cNvPicPr>
            <a:picLocks noChangeAspect="1"/>
          </p:cNvPicPr>
          <p:nvPr/>
        </p:nvPicPr>
        <p:blipFill>
          <a:blip r:embed="rId6"/>
          <a:srcRect l="3834" t="1804" r="1950" b="2053"/>
          <a:stretch>
            <a:fillRect/>
          </a:stretch>
        </p:blipFill>
        <p:spPr>
          <a:xfrm>
            <a:off x="14316575" y="10096507"/>
            <a:ext cx="1703638" cy="2235998"/>
          </a:xfrm>
          <a:custGeom>
            <a:avLst/>
            <a:gdLst/>
            <a:ahLst/>
            <a:cxnLst>
              <a:cxn ang="0">
                <a:pos x="wd2" y="hd2"/>
              </a:cxn>
              <a:cxn ang="5400000">
                <a:pos x="wd2" y="hd2"/>
              </a:cxn>
              <a:cxn ang="10800000">
                <a:pos x="wd2" y="hd2"/>
              </a:cxn>
              <a:cxn ang="16200000">
                <a:pos x="wd2" y="hd2"/>
              </a:cxn>
            </a:cxnLst>
            <a:rect l="0" t="0" r="r" b="b"/>
            <a:pathLst>
              <a:path w="21583" h="21600" extrusionOk="0">
                <a:moveTo>
                  <a:pt x="6391" y="0"/>
                </a:moveTo>
                <a:cubicBezTo>
                  <a:pt x="5846" y="2"/>
                  <a:pt x="4901" y="1"/>
                  <a:pt x="4516" y="4"/>
                </a:cubicBezTo>
                <a:cubicBezTo>
                  <a:pt x="2756" y="15"/>
                  <a:pt x="1954" y="54"/>
                  <a:pt x="1544" y="146"/>
                </a:cubicBezTo>
                <a:cubicBezTo>
                  <a:pt x="1313" y="219"/>
                  <a:pt x="1084" y="331"/>
                  <a:pt x="876" y="472"/>
                </a:cubicBezTo>
                <a:cubicBezTo>
                  <a:pt x="866" y="479"/>
                  <a:pt x="861" y="483"/>
                  <a:pt x="851" y="491"/>
                </a:cubicBezTo>
                <a:cubicBezTo>
                  <a:pt x="630" y="648"/>
                  <a:pt x="371" y="903"/>
                  <a:pt x="252" y="1074"/>
                </a:cubicBezTo>
                <a:cubicBezTo>
                  <a:pt x="248" y="1080"/>
                  <a:pt x="236" y="1090"/>
                  <a:pt x="232" y="1097"/>
                </a:cubicBezTo>
                <a:cubicBezTo>
                  <a:pt x="231" y="1099"/>
                  <a:pt x="229" y="1102"/>
                  <a:pt x="227" y="1104"/>
                </a:cubicBezTo>
                <a:lnTo>
                  <a:pt x="31" y="1407"/>
                </a:lnTo>
                <a:lnTo>
                  <a:pt x="6" y="10421"/>
                </a:lnTo>
                <a:cubicBezTo>
                  <a:pt x="6" y="10421"/>
                  <a:pt x="6" y="10424"/>
                  <a:pt x="6" y="10424"/>
                </a:cubicBezTo>
                <a:cubicBezTo>
                  <a:pt x="-6" y="15064"/>
                  <a:pt x="1" y="17692"/>
                  <a:pt x="31" y="18778"/>
                </a:cubicBezTo>
                <a:cubicBezTo>
                  <a:pt x="34" y="18834"/>
                  <a:pt x="38" y="18926"/>
                  <a:pt x="41" y="18970"/>
                </a:cubicBezTo>
                <a:cubicBezTo>
                  <a:pt x="48" y="19153"/>
                  <a:pt x="57" y="19247"/>
                  <a:pt x="66" y="19288"/>
                </a:cubicBezTo>
                <a:cubicBezTo>
                  <a:pt x="76" y="19337"/>
                  <a:pt x="89" y="19377"/>
                  <a:pt x="101" y="19392"/>
                </a:cubicBezTo>
                <a:cubicBezTo>
                  <a:pt x="155" y="19380"/>
                  <a:pt x="232" y="19392"/>
                  <a:pt x="292" y="19430"/>
                </a:cubicBezTo>
                <a:cubicBezTo>
                  <a:pt x="393" y="19494"/>
                  <a:pt x="418" y="19718"/>
                  <a:pt x="418" y="20553"/>
                </a:cubicBezTo>
                <a:lnTo>
                  <a:pt x="418" y="21600"/>
                </a:lnTo>
                <a:lnTo>
                  <a:pt x="21164" y="21600"/>
                </a:lnTo>
                <a:lnTo>
                  <a:pt x="21164" y="21493"/>
                </a:lnTo>
                <a:lnTo>
                  <a:pt x="21164" y="20557"/>
                </a:lnTo>
                <a:cubicBezTo>
                  <a:pt x="21164" y="19620"/>
                  <a:pt x="21207" y="19378"/>
                  <a:pt x="21405" y="19392"/>
                </a:cubicBezTo>
                <a:lnTo>
                  <a:pt x="21506" y="19361"/>
                </a:lnTo>
                <a:cubicBezTo>
                  <a:pt x="21584" y="19122"/>
                  <a:pt x="21594" y="17405"/>
                  <a:pt x="21576" y="10424"/>
                </a:cubicBezTo>
                <a:lnTo>
                  <a:pt x="21576" y="10401"/>
                </a:lnTo>
                <a:lnTo>
                  <a:pt x="21556" y="1472"/>
                </a:lnTo>
                <a:lnTo>
                  <a:pt x="21355" y="1135"/>
                </a:lnTo>
                <a:cubicBezTo>
                  <a:pt x="21125" y="748"/>
                  <a:pt x="20687" y="405"/>
                  <a:pt x="20153" y="188"/>
                </a:cubicBezTo>
                <a:cubicBezTo>
                  <a:pt x="20095" y="166"/>
                  <a:pt x="20036" y="140"/>
                  <a:pt x="19977" y="123"/>
                </a:cubicBezTo>
                <a:cubicBezTo>
                  <a:pt x="19793" y="70"/>
                  <a:pt x="19514" y="38"/>
                  <a:pt x="18821" y="19"/>
                </a:cubicBezTo>
                <a:lnTo>
                  <a:pt x="10972" y="4"/>
                </a:lnTo>
                <a:cubicBezTo>
                  <a:pt x="8966" y="0"/>
                  <a:pt x="7639" y="0"/>
                  <a:pt x="6391" y="0"/>
                </a:cubicBezTo>
                <a:close/>
              </a:path>
            </a:pathLst>
          </a:cu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xmlns:m="http://schemas.openxmlformats.org/officeDocument/2006/math" xmlns:a14="http://schemas.microsoft.com/office/drawing/2010/main">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82"/>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1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animBg="1" advAuto="0"/>
      <p:bldP spid="182" grpId="0" animBg="1" advAuto="0"/>
      <p:bldP spid="183" grpId="0"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Google Shape;164;p24"/>
          <p:cNvSpPr txBox="1">
            <a:spLocks noGrp="1"/>
          </p:cNvSpPr>
          <p:nvPr>
            <p:ph type="title"/>
          </p:nvPr>
        </p:nvSpPr>
        <p:spPr>
          <a:prstGeom prst="rect">
            <a:avLst/>
          </a:prstGeom>
        </p:spPr>
        <p:txBody>
          <a:bodyPr/>
          <a:lstStyle/>
          <a:p>
            <a:r>
              <a:rPr lang="en-US" dirty="0"/>
              <a:t>Partitioning DNS</a:t>
            </a:r>
            <a:endParaRPr dirty="0"/>
          </a:p>
        </p:txBody>
      </p:sp>
      <p:sp>
        <p:nvSpPr>
          <p:cNvPr id="447" name="Google Shape;165;p24"/>
          <p:cNvSpPr/>
          <p:nvPr/>
        </p:nvSpPr>
        <p:spPr>
          <a:xfrm>
            <a:off x="11741099" y="2940534"/>
            <a:ext cx="901801" cy="1202400"/>
          </a:xfrm>
          <a:prstGeom prst="rect">
            <a:avLst/>
          </a:prstGeom>
          <a:solidFill>
            <a:srgbClr val="EA9999"/>
          </a:solidFill>
          <a:ln w="12700">
            <a:solidFill>
              <a:srgbClr val="595959"/>
            </a:solidFill>
          </a:ln>
        </p:spPr>
        <p:txBody>
          <a:bodyPr lIns="0" tIns="0" rIns="0" bIns="0" anchor="ctr"/>
          <a:lstStyle/>
          <a:p>
            <a:pPr algn="l" defTabSz="1828800">
              <a:defRPr sz="2800" b="0">
                <a:latin typeface="Arial"/>
                <a:ea typeface="Arial"/>
                <a:cs typeface="Arial"/>
                <a:sym typeface="Arial"/>
              </a:defRPr>
            </a:pPr>
            <a:endParaRPr/>
          </a:p>
        </p:txBody>
      </p:sp>
      <p:grpSp>
        <p:nvGrpSpPr>
          <p:cNvPr id="450" name="Google Shape;166;p24"/>
          <p:cNvGrpSpPr/>
          <p:nvPr/>
        </p:nvGrpSpPr>
        <p:grpSpPr>
          <a:xfrm>
            <a:off x="8896449" y="5138134"/>
            <a:ext cx="1138802" cy="1202400"/>
            <a:chOff x="0" y="0"/>
            <a:chExt cx="1138800" cy="1202399"/>
          </a:xfrm>
        </p:grpSpPr>
        <p:sp>
          <p:nvSpPr>
            <p:cNvPr id="448" name="Rectangle"/>
            <p:cNvSpPr/>
            <p:nvPr/>
          </p:nvSpPr>
          <p:spPr>
            <a:xfrm>
              <a:off x="-1" y="0"/>
              <a:ext cx="1138802" cy="1202400"/>
            </a:xfrm>
            <a:prstGeom prst="rect">
              <a:avLst/>
            </a:prstGeom>
            <a:solidFill>
              <a:srgbClr val="EA9999"/>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49" name="org"/>
            <p:cNvSpPr txBox="1"/>
            <p:nvPr/>
          </p:nvSpPr>
          <p:spPr>
            <a:xfrm>
              <a:off x="-1" y="220966"/>
              <a:ext cx="1138802" cy="7604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org</a:t>
              </a:r>
            </a:p>
          </p:txBody>
        </p:sp>
      </p:grpSp>
      <p:grpSp>
        <p:nvGrpSpPr>
          <p:cNvPr id="453" name="Google Shape;167;p24"/>
          <p:cNvGrpSpPr/>
          <p:nvPr/>
        </p:nvGrpSpPr>
        <p:grpSpPr>
          <a:xfrm>
            <a:off x="14348748" y="5138134"/>
            <a:ext cx="1138802" cy="1202400"/>
            <a:chOff x="0" y="0"/>
            <a:chExt cx="1138800" cy="1202399"/>
          </a:xfrm>
        </p:grpSpPr>
        <p:sp>
          <p:nvSpPr>
            <p:cNvPr id="451" name="Rectangle"/>
            <p:cNvSpPr/>
            <p:nvPr/>
          </p:nvSpPr>
          <p:spPr>
            <a:xfrm>
              <a:off x="-1" y="0"/>
              <a:ext cx="1138802" cy="1202400"/>
            </a:xfrm>
            <a:prstGeom prst="rect">
              <a:avLst/>
            </a:prstGeom>
            <a:solidFill>
              <a:srgbClr val="EA9999"/>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52" name="com"/>
            <p:cNvSpPr txBox="1"/>
            <p:nvPr/>
          </p:nvSpPr>
          <p:spPr>
            <a:xfrm>
              <a:off x="-1" y="220966"/>
              <a:ext cx="1138802" cy="7604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com</a:t>
              </a:r>
            </a:p>
          </p:txBody>
        </p:sp>
      </p:grpSp>
      <p:grpSp>
        <p:nvGrpSpPr>
          <p:cNvPr id="456" name="Google Shape;168;p24"/>
          <p:cNvGrpSpPr/>
          <p:nvPr/>
        </p:nvGrpSpPr>
        <p:grpSpPr>
          <a:xfrm>
            <a:off x="11622599" y="5138134"/>
            <a:ext cx="1138801" cy="1202400"/>
            <a:chOff x="0" y="0"/>
            <a:chExt cx="1138800" cy="1202399"/>
          </a:xfrm>
        </p:grpSpPr>
        <p:sp>
          <p:nvSpPr>
            <p:cNvPr id="454" name="Rectangle"/>
            <p:cNvSpPr/>
            <p:nvPr/>
          </p:nvSpPr>
          <p:spPr>
            <a:xfrm>
              <a:off x="-1" y="0"/>
              <a:ext cx="1138802" cy="1202400"/>
            </a:xfrm>
            <a:prstGeom prst="rect">
              <a:avLst/>
            </a:prstGeom>
            <a:solidFill>
              <a:srgbClr val="EA9999"/>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55" name="edu"/>
            <p:cNvSpPr txBox="1"/>
            <p:nvPr/>
          </p:nvSpPr>
          <p:spPr>
            <a:xfrm>
              <a:off x="-1" y="220966"/>
              <a:ext cx="1138802" cy="7604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edu</a:t>
              </a:r>
            </a:p>
          </p:txBody>
        </p:sp>
      </p:grpSp>
      <p:grpSp>
        <p:nvGrpSpPr>
          <p:cNvPr id="459" name="Google Shape;169;p24"/>
          <p:cNvGrpSpPr/>
          <p:nvPr/>
        </p:nvGrpSpPr>
        <p:grpSpPr>
          <a:xfrm>
            <a:off x="17074900" y="5138134"/>
            <a:ext cx="1138801" cy="1202400"/>
            <a:chOff x="0" y="0"/>
            <a:chExt cx="1138800" cy="1202399"/>
          </a:xfrm>
        </p:grpSpPr>
        <p:sp>
          <p:nvSpPr>
            <p:cNvPr id="457" name="Rectangle"/>
            <p:cNvSpPr/>
            <p:nvPr/>
          </p:nvSpPr>
          <p:spPr>
            <a:xfrm>
              <a:off x="-1" y="0"/>
              <a:ext cx="1138802" cy="1202400"/>
            </a:xfrm>
            <a:prstGeom prst="rect">
              <a:avLst/>
            </a:prstGeom>
            <a:solidFill>
              <a:srgbClr val="EA9999"/>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58" name="gov"/>
            <p:cNvSpPr txBox="1"/>
            <p:nvPr/>
          </p:nvSpPr>
          <p:spPr>
            <a:xfrm>
              <a:off x="-1" y="220966"/>
              <a:ext cx="1138802" cy="7604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gov</a:t>
              </a:r>
            </a:p>
          </p:txBody>
        </p:sp>
      </p:grpSp>
      <p:grpSp>
        <p:nvGrpSpPr>
          <p:cNvPr id="462" name="Google Shape;170;p24"/>
          <p:cNvGrpSpPr/>
          <p:nvPr/>
        </p:nvGrpSpPr>
        <p:grpSpPr>
          <a:xfrm>
            <a:off x="6170300" y="5138134"/>
            <a:ext cx="1138801" cy="1202400"/>
            <a:chOff x="0" y="0"/>
            <a:chExt cx="1138800" cy="1202399"/>
          </a:xfrm>
        </p:grpSpPr>
        <p:sp>
          <p:nvSpPr>
            <p:cNvPr id="460" name="Rectangle"/>
            <p:cNvSpPr/>
            <p:nvPr/>
          </p:nvSpPr>
          <p:spPr>
            <a:xfrm>
              <a:off x="-1" y="0"/>
              <a:ext cx="1138802" cy="1202400"/>
            </a:xfrm>
            <a:prstGeom prst="rect">
              <a:avLst/>
            </a:prstGeom>
            <a:solidFill>
              <a:srgbClr val="EA9999"/>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61" name="net"/>
            <p:cNvSpPr txBox="1"/>
            <p:nvPr/>
          </p:nvSpPr>
          <p:spPr>
            <a:xfrm>
              <a:off x="-1" y="220966"/>
              <a:ext cx="1138802" cy="7604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net</a:t>
              </a:r>
            </a:p>
          </p:txBody>
        </p:sp>
      </p:grpSp>
      <p:grpSp>
        <p:nvGrpSpPr>
          <p:cNvPr id="465" name="Google Shape;171;p24"/>
          <p:cNvGrpSpPr/>
          <p:nvPr/>
        </p:nvGrpSpPr>
        <p:grpSpPr>
          <a:xfrm>
            <a:off x="10822585" y="6890525"/>
            <a:ext cx="2726332" cy="2092818"/>
            <a:chOff x="-1" y="-445207"/>
            <a:chExt cx="1138802" cy="2092815"/>
          </a:xfrm>
        </p:grpSpPr>
        <p:sp>
          <p:nvSpPr>
            <p:cNvPr id="463" name="Rectangle"/>
            <p:cNvSpPr/>
            <p:nvPr/>
          </p:nvSpPr>
          <p:spPr>
            <a:xfrm>
              <a:off x="-1" y="0"/>
              <a:ext cx="1138802" cy="1202400"/>
            </a:xfrm>
            <a:prstGeom prst="rect">
              <a:avLst/>
            </a:prstGeom>
            <a:solidFill>
              <a:srgbClr val="B6D7A8"/>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64" name="gmu"/>
            <p:cNvSpPr txBox="1"/>
            <p:nvPr/>
          </p:nvSpPr>
          <p:spPr>
            <a:xfrm>
              <a:off x="-1" y="-445207"/>
              <a:ext cx="1138802" cy="209281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rPr lang="en-US" dirty="0"/>
                <a:t>northeastern</a:t>
              </a:r>
              <a:endParaRPr dirty="0"/>
            </a:p>
          </p:txBody>
        </p:sp>
      </p:grpSp>
      <p:grpSp>
        <p:nvGrpSpPr>
          <p:cNvPr id="468" name="Google Shape;172;p24"/>
          <p:cNvGrpSpPr/>
          <p:nvPr/>
        </p:nvGrpSpPr>
        <p:grpSpPr>
          <a:xfrm>
            <a:off x="11622599" y="9533334"/>
            <a:ext cx="1138801" cy="1202401"/>
            <a:chOff x="0" y="0"/>
            <a:chExt cx="1138800" cy="1202399"/>
          </a:xfrm>
        </p:grpSpPr>
        <p:sp>
          <p:nvSpPr>
            <p:cNvPr id="466" name="Rectangle"/>
            <p:cNvSpPr/>
            <p:nvPr/>
          </p:nvSpPr>
          <p:spPr>
            <a:xfrm>
              <a:off x="-1" y="0"/>
              <a:ext cx="1138802" cy="1202400"/>
            </a:xfrm>
            <a:prstGeom prst="rect">
              <a:avLst/>
            </a:prstGeom>
            <a:solidFill>
              <a:srgbClr val="A4C2F4"/>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67" name="www"/>
            <p:cNvSpPr txBox="1"/>
            <p:nvPr/>
          </p:nvSpPr>
          <p:spPr>
            <a:xfrm>
              <a:off x="-1" y="220966"/>
              <a:ext cx="1138802" cy="7604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www</a:t>
              </a:r>
            </a:p>
          </p:txBody>
        </p:sp>
      </p:grpSp>
      <p:grpSp>
        <p:nvGrpSpPr>
          <p:cNvPr id="474" name="Google Shape;174;p24"/>
          <p:cNvGrpSpPr/>
          <p:nvPr/>
        </p:nvGrpSpPr>
        <p:grpSpPr>
          <a:xfrm>
            <a:off x="13779599" y="11730934"/>
            <a:ext cx="1138801" cy="1202401"/>
            <a:chOff x="0" y="0"/>
            <a:chExt cx="1138800" cy="1202399"/>
          </a:xfrm>
        </p:grpSpPr>
        <p:sp>
          <p:nvSpPr>
            <p:cNvPr id="472" name="Rectangle"/>
            <p:cNvSpPr/>
            <p:nvPr/>
          </p:nvSpPr>
          <p:spPr>
            <a:xfrm>
              <a:off x="-1" y="0"/>
              <a:ext cx="1138802" cy="1202400"/>
            </a:xfrm>
            <a:prstGeom prst="rect">
              <a:avLst/>
            </a:prstGeom>
            <a:solidFill>
              <a:srgbClr val="A4C2F4"/>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73" name="www"/>
            <p:cNvSpPr txBox="1"/>
            <p:nvPr/>
          </p:nvSpPr>
          <p:spPr>
            <a:xfrm>
              <a:off x="-1" y="220966"/>
              <a:ext cx="1138802" cy="7604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www</a:t>
              </a:r>
            </a:p>
          </p:txBody>
        </p:sp>
      </p:grpSp>
      <p:grpSp>
        <p:nvGrpSpPr>
          <p:cNvPr id="477" name="Google Shape;175;p24"/>
          <p:cNvGrpSpPr/>
          <p:nvPr/>
        </p:nvGrpSpPr>
        <p:grpSpPr>
          <a:xfrm>
            <a:off x="19801050" y="5138134"/>
            <a:ext cx="1138801" cy="1202400"/>
            <a:chOff x="0" y="0"/>
            <a:chExt cx="1138800" cy="1202399"/>
          </a:xfrm>
        </p:grpSpPr>
        <p:sp>
          <p:nvSpPr>
            <p:cNvPr id="475" name="Rectangle"/>
            <p:cNvSpPr/>
            <p:nvPr/>
          </p:nvSpPr>
          <p:spPr>
            <a:xfrm>
              <a:off x="-1" y="0"/>
              <a:ext cx="1138802" cy="1202400"/>
            </a:xfrm>
            <a:prstGeom prst="rect">
              <a:avLst/>
            </a:prstGeom>
            <a:solidFill>
              <a:srgbClr val="EA9999"/>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76" name="uk"/>
            <p:cNvSpPr txBox="1"/>
            <p:nvPr/>
          </p:nvSpPr>
          <p:spPr>
            <a:xfrm>
              <a:off x="-1" y="220966"/>
              <a:ext cx="1138802" cy="7604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uk</a:t>
              </a:r>
            </a:p>
          </p:txBody>
        </p:sp>
      </p:grpSp>
      <p:sp>
        <p:nvSpPr>
          <p:cNvPr id="504" name="Google Shape;176;p24"/>
          <p:cNvSpPr/>
          <p:nvPr/>
        </p:nvSpPr>
        <p:spPr>
          <a:xfrm>
            <a:off x="7315284" y="3726032"/>
            <a:ext cx="4419466" cy="178130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12700">
            <a:solidFill>
              <a:srgbClr val="595959"/>
            </a:solidFill>
            <a:tailEnd type="triangle"/>
          </a:ln>
        </p:spPr>
        <p:txBody>
          <a:bodyPr/>
          <a:lstStyle/>
          <a:p>
            <a:endParaRPr/>
          </a:p>
        </p:txBody>
      </p:sp>
      <p:sp>
        <p:nvSpPr>
          <p:cNvPr id="505" name="Google Shape;177;p24"/>
          <p:cNvSpPr/>
          <p:nvPr/>
        </p:nvSpPr>
        <p:spPr>
          <a:xfrm>
            <a:off x="10041434" y="3910331"/>
            <a:ext cx="1693316" cy="136501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12700">
            <a:solidFill>
              <a:srgbClr val="595959"/>
            </a:solidFill>
            <a:tailEnd type="triangle"/>
          </a:ln>
        </p:spPr>
        <p:txBody>
          <a:bodyPr/>
          <a:lstStyle/>
          <a:p>
            <a:endParaRPr/>
          </a:p>
        </p:txBody>
      </p:sp>
      <p:sp>
        <p:nvSpPr>
          <p:cNvPr id="506" name="Google Shape;178;p24"/>
          <p:cNvSpPr/>
          <p:nvPr/>
        </p:nvSpPr>
        <p:spPr>
          <a:xfrm>
            <a:off x="12191999" y="4149415"/>
            <a:ext cx="1" cy="9823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
            <a:solidFill>
              <a:srgbClr val="595959"/>
            </a:solidFill>
            <a:tailEnd type="triangle"/>
          </a:ln>
        </p:spPr>
        <p:txBody>
          <a:bodyPr/>
          <a:lstStyle/>
          <a:p>
            <a:endParaRPr/>
          </a:p>
        </p:txBody>
      </p:sp>
      <p:sp>
        <p:nvSpPr>
          <p:cNvPr id="507" name="Google Shape;179;p24"/>
          <p:cNvSpPr/>
          <p:nvPr/>
        </p:nvSpPr>
        <p:spPr>
          <a:xfrm>
            <a:off x="12649149" y="3910251"/>
            <a:ext cx="1693250" cy="13649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
            <a:solidFill>
              <a:srgbClr val="595959"/>
            </a:solidFill>
            <a:tailEnd type="triangle"/>
          </a:ln>
        </p:spPr>
        <p:txBody>
          <a:bodyPr/>
          <a:lstStyle/>
          <a:p>
            <a:endParaRPr/>
          </a:p>
        </p:txBody>
      </p:sp>
      <p:sp>
        <p:nvSpPr>
          <p:cNvPr id="508" name="Google Shape;180;p24"/>
          <p:cNvSpPr/>
          <p:nvPr/>
        </p:nvSpPr>
        <p:spPr>
          <a:xfrm>
            <a:off x="12649149" y="3725992"/>
            <a:ext cx="4419402" cy="17812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
            <a:solidFill>
              <a:srgbClr val="595959"/>
            </a:solidFill>
            <a:tailEnd type="triangle"/>
          </a:ln>
        </p:spPr>
        <p:txBody>
          <a:bodyPr/>
          <a:lstStyle/>
          <a:p>
            <a:endParaRPr/>
          </a:p>
        </p:txBody>
      </p:sp>
      <p:sp>
        <p:nvSpPr>
          <p:cNvPr id="509" name="Google Shape;181;p24"/>
          <p:cNvSpPr/>
          <p:nvPr/>
        </p:nvSpPr>
        <p:spPr>
          <a:xfrm>
            <a:off x="12649149" y="3664573"/>
            <a:ext cx="7145552" cy="19200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
            <a:solidFill>
              <a:srgbClr val="595959"/>
            </a:solidFill>
            <a:tailEnd type="triangle"/>
          </a:ln>
        </p:spPr>
        <p:txBody>
          <a:bodyPr/>
          <a:lstStyle/>
          <a:p>
            <a:endParaRPr/>
          </a:p>
        </p:txBody>
      </p:sp>
      <p:sp>
        <p:nvSpPr>
          <p:cNvPr id="510" name="Google Shape;182;p24"/>
          <p:cNvSpPr/>
          <p:nvPr/>
        </p:nvSpPr>
        <p:spPr>
          <a:xfrm>
            <a:off x="12191999" y="6347015"/>
            <a:ext cx="1" cy="9823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1600" y="7200"/>
                  <a:pt x="21600" y="14400"/>
                  <a:pt x="0" y="21600"/>
                </a:cubicBezTo>
              </a:path>
            </a:pathLst>
          </a:custGeom>
          <a:ln w="12700">
            <a:solidFill>
              <a:srgbClr val="595959"/>
            </a:solidFill>
            <a:tailEnd type="triangle"/>
          </a:ln>
        </p:spPr>
        <p:txBody>
          <a:bodyPr/>
          <a:lstStyle/>
          <a:p>
            <a:endParaRPr/>
          </a:p>
        </p:txBody>
      </p:sp>
      <p:sp>
        <p:nvSpPr>
          <p:cNvPr id="511" name="Google Shape;183;p24"/>
          <p:cNvSpPr/>
          <p:nvPr/>
        </p:nvSpPr>
        <p:spPr>
          <a:xfrm>
            <a:off x="12191999" y="8544614"/>
            <a:ext cx="1" cy="982371"/>
          </a:xfrm>
          <a:custGeom>
            <a:avLst/>
            <a:gdLst/>
            <a:ahLst/>
            <a:cxnLst>
              <a:cxn ang="0">
                <a:pos x="wd2" y="hd2"/>
              </a:cxn>
              <a:cxn ang="5400000">
                <a:pos x="wd2" y="hd2"/>
              </a:cxn>
              <a:cxn ang="10800000">
                <a:pos x="wd2" y="hd2"/>
              </a:cxn>
              <a:cxn ang="16200000">
                <a:pos x="wd2" y="hd2"/>
              </a:cxn>
            </a:cxnLst>
            <a:rect l="0" t="0" r="r" b="b"/>
            <a:pathLst>
              <a:path w="10800" h="21600" extrusionOk="0">
                <a:moveTo>
                  <a:pt x="0" y="0"/>
                </a:moveTo>
                <a:cubicBezTo>
                  <a:pt x="21600" y="7200"/>
                  <a:pt x="10800" y="14400"/>
                  <a:pt x="0" y="21600"/>
                </a:cubicBezTo>
              </a:path>
            </a:pathLst>
          </a:custGeom>
          <a:ln w="12700">
            <a:solidFill>
              <a:srgbClr val="595959"/>
            </a:solidFill>
            <a:tailEnd type="triangle"/>
          </a:ln>
        </p:spPr>
        <p:txBody>
          <a:bodyPr/>
          <a:lstStyle/>
          <a:p>
            <a:endParaRPr/>
          </a:p>
        </p:txBody>
      </p:sp>
      <p:sp>
        <p:nvSpPr>
          <p:cNvPr id="512" name="Google Shape;184;p24"/>
          <p:cNvSpPr/>
          <p:nvPr/>
        </p:nvSpPr>
        <p:spPr>
          <a:xfrm>
            <a:off x="14348999" y="10742215"/>
            <a:ext cx="1" cy="982370"/>
          </a:xfrm>
          <a:custGeom>
            <a:avLst/>
            <a:gdLst/>
            <a:ahLst/>
            <a:cxnLst>
              <a:cxn ang="0">
                <a:pos x="wd2" y="hd2"/>
              </a:cxn>
              <a:cxn ang="5400000">
                <a:pos x="wd2" y="hd2"/>
              </a:cxn>
              <a:cxn ang="10800000">
                <a:pos x="wd2" y="hd2"/>
              </a:cxn>
              <a:cxn ang="16200000">
                <a:pos x="wd2" y="hd2"/>
              </a:cxn>
            </a:cxnLst>
            <a:rect l="0" t="0" r="r" b="b"/>
            <a:pathLst>
              <a:path h="21600" extrusionOk="0">
                <a:moveTo>
                  <a:pt x="0" y="0"/>
                </a:moveTo>
                <a:cubicBezTo>
                  <a:pt x="0" y="7200"/>
                  <a:pt x="0" y="14400"/>
                  <a:pt x="0" y="21600"/>
                </a:cubicBezTo>
              </a:path>
            </a:pathLst>
          </a:custGeom>
          <a:ln w="12700">
            <a:solidFill>
              <a:srgbClr val="595959"/>
            </a:solidFill>
            <a:tailEnd type="triangle"/>
          </a:ln>
        </p:spPr>
        <p:txBody>
          <a:bodyPr/>
          <a:lstStyle/>
          <a:p>
            <a:endParaRPr/>
          </a:p>
        </p:txBody>
      </p:sp>
      <p:sp>
        <p:nvSpPr>
          <p:cNvPr id="513" name="Google Shape;185;p24"/>
          <p:cNvSpPr/>
          <p:nvPr/>
        </p:nvSpPr>
        <p:spPr>
          <a:xfrm>
            <a:off x="12767584" y="8523352"/>
            <a:ext cx="1005666" cy="10245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
            <a:solidFill>
              <a:srgbClr val="595959"/>
            </a:solidFill>
            <a:tailEnd type="triangle"/>
          </a:ln>
        </p:spPr>
        <p:txBody>
          <a:bodyPr/>
          <a:lstStyle/>
          <a:p>
            <a:endParaRPr/>
          </a:p>
        </p:txBody>
      </p:sp>
      <p:grpSp>
        <p:nvGrpSpPr>
          <p:cNvPr id="490" name="Google Shape;186;p24"/>
          <p:cNvGrpSpPr/>
          <p:nvPr/>
        </p:nvGrpSpPr>
        <p:grpSpPr>
          <a:xfrm>
            <a:off x="8309999" y="7335733"/>
            <a:ext cx="2311801" cy="1202401"/>
            <a:chOff x="0" y="0"/>
            <a:chExt cx="2311799" cy="1202399"/>
          </a:xfrm>
        </p:grpSpPr>
        <p:sp>
          <p:nvSpPr>
            <p:cNvPr id="488" name="Rectangle"/>
            <p:cNvSpPr/>
            <p:nvPr/>
          </p:nvSpPr>
          <p:spPr>
            <a:xfrm>
              <a:off x="0" y="0"/>
              <a:ext cx="2311800" cy="1202400"/>
            </a:xfrm>
            <a:prstGeom prst="rect">
              <a:avLst/>
            </a:prstGeom>
            <a:solidFill>
              <a:srgbClr val="B6D7A8"/>
            </a:solidFill>
            <a:ln w="12700" cap="flat">
              <a:solidFill>
                <a:srgbClr val="595959"/>
              </a:solidFill>
              <a:prstDash val="solid"/>
              <a:round/>
            </a:ln>
            <a:effectLst/>
          </p:spPr>
          <p:txBody>
            <a:bodyPr wrap="square" lIns="0" tIns="0" rIns="0" bIns="0" numCol="1" anchor="ctr">
              <a:noAutofit/>
            </a:bodyPr>
            <a:lstStyle/>
            <a:p>
              <a:pPr algn="l" defTabSz="1828800">
                <a:defRPr sz="2800" b="0">
                  <a:latin typeface="Arial"/>
                  <a:ea typeface="Arial"/>
                  <a:cs typeface="Arial"/>
                  <a:sym typeface="Arial"/>
                </a:defRPr>
              </a:pPr>
              <a:endParaRPr/>
            </a:p>
          </p:txBody>
        </p:sp>
        <p:sp>
          <p:nvSpPr>
            <p:cNvPr id="489" name="root-servers"/>
            <p:cNvSpPr txBox="1"/>
            <p:nvPr/>
          </p:nvSpPr>
          <p:spPr>
            <a:xfrm>
              <a:off x="0" y="220966"/>
              <a:ext cx="2311800" cy="7604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algn="l" defTabSz="1828800">
                <a:defRPr sz="2800" b="0">
                  <a:latin typeface="Arial"/>
                  <a:ea typeface="Arial"/>
                  <a:cs typeface="Arial"/>
                  <a:sym typeface="Arial"/>
                </a:defRPr>
              </a:lvl1pPr>
            </a:lstStyle>
            <a:p>
              <a:r>
                <a:t>root-servers</a:t>
              </a:r>
            </a:p>
          </p:txBody>
        </p:sp>
      </p:grpSp>
      <p:grpSp>
        <p:nvGrpSpPr>
          <p:cNvPr id="493" name="Google Shape;187;p24"/>
          <p:cNvGrpSpPr/>
          <p:nvPr/>
        </p:nvGrpSpPr>
        <p:grpSpPr>
          <a:xfrm>
            <a:off x="8896500" y="9533334"/>
            <a:ext cx="1138801" cy="1202401"/>
            <a:chOff x="0" y="0"/>
            <a:chExt cx="1138800" cy="1202399"/>
          </a:xfrm>
        </p:grpSpPr>
        <p:sp>
          <p:nvSpPr>
            <p:cNvPr id="491" name="Rectangle"/>
            <p:cNvSpPr/>
            <p:nvPr/>
          </p:nvSpPr>
          <p:spPr>
            <a:xfrm>
              <a:off x="-1" y="0"/>
              <a:ext cx="1138802" cy="1202400"/>
            </a:xfrm>
            <a:prstGeom prst="rect">
              <a:avLst/>
            </a:prstGeom>
            <a:solidFill>
              <a:srgbClr val="A4C2F4"/>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492" name="www"/>
            <p:cNvSpPr txBox="1"/>
            <p:nvPr/>
          </p:nvSpPr>
          <p:spPr>
            <a:xfrm>
              <a:off x="-1" y="220966"/>
              <a:ext cx="1138802" cy="7604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t>www</a:t>
              </a:r>
            </a:p>
          </p:txBody>
        </p:sp>
      </p:grpSp>
      <p:sp>
        <p:nvSpPr>
          <p:cNvPr id="514" name="Google Shape;188;p24"/>
          <p:cNvSpPr/>
          <p:nvPr/>
        </p:nvSpPr>
        <p:spPr>
          <a:xfrm>
            <a:off x="9465863" y="6347015"/>
            <a:ext cx="23" cy="9823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
            <a:solidFill>
              <a:srgbClr val="595959"/>
            </a:solidFill>
            <a:tailEnd type="triangle"/>
          </a:ln>
        </p:spPr>
        <p:txBody>
          <a:bodyPr/>
          <a:lstStyle/>
          <a:p>
            <a:endParaRPr/>
          </a:p>
        </p:txBody>
      </p:sp>
      <p:sp>
        <p:nvSpPr>
          <p:cNvPr id="515" name="Google Shape;189;p24"/>
          <p:cNvSpPr/>
          <p:nvPr/>
        </p:nvSpPr>
        <p:spPr>
          <a:xfrm>
            <a:off x="9465899" y="8544614"/>
            <a:ext cx="2" cy="9823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
            <a:solidFill>
              <a:srgbClr val="595959"/>
            </a:solidFill>
            <a:tailEnd type="triangle"/>
          </a:ln>
        </p:spPr>
        <p:txBody>
          <a:bodyPr/>
          <a:lstStyle/>
          <a:p>
            <a:endParaRPr/>
          </a:p>
        </p:txBody>
      </p:sp>
      <p:sp>
        <p:nvSpPr>
          <p:cNvPr id="496" name="Google Shape;190;p24"/>
          <p:cNvSpPr/>
          <p:nvPr/>
        </p:nvSpPr>
        <p:spPr>
          <a:xfrm>
            <a:off x="5490650" y="2713933"/>
            <a:ext cx="330601" cy="36264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21527"/>
                  <a:pt x="10800" y="21436"/>
                </a:cubicBezTo>
                <a:lnTo>
                  <a:pt x="10800" y="10964"/>
                </a:lnTo>
                <a:cubicBezTo>
                  <a:pt x="10800" y="10873"/>
                  <a:pt x="5965" y="10800"/>
                  <a:pt x="0" y="10800"/>
                </a:cubicBezTo>
                <a:cubicBezTo>
                  <a:pt x="5965" y="10800"/>
                  <a:pt x="10800" y="10727"/>
                  <a:pt x="10800" y="10636"/>
                </a:cubicBezTo>
                <a:lnTo>
                  <a:pt x="10800" y="164"/>
                </a:lnTo>
                <a:cubicBezTo>
                  <a:pt x="10800" y="73"/>
                  <a:pt x="15635" y="0"/>
                  <a:pt x="21600" y="0"/>
                </a:cubicBezTo>
              </a:path>
            </a:pathLst>
          </a:custGeom>
          <a:ln w="50800">
            <a:solidFill>
              <a:srgbClr val="EA9999"/>
            </a:solidFill>
          </a:ln>
        </p:spPr>
        <p:txBody>
          <a:bodyPr lIns="0" tIns="0" rIns="0" bIns="0" anchor="ctr"/>
          <a:lstStyle/>
          <a:p>
            <a:pPr algn="l" defTabSz="1828800">
              <a:defRPr sz="2800" b="0">
                <a:latin typeface="Arial"/>
                <a:ea typeface="Arial"/>
                <a:cs typeface="Arial"/>
                <a:sym typeface="Arial"/>
              </a:defRPr>
            </a:pPr>
            <a:endParaRPr/>
          </a:p>
        </p:txBody>
      </p:sp>
      <p:sp>
        <p:nvSpPr>
          <p:cNvPr id="497" name="Google Shape;191;p24"/>
          <p:cNvSpPr txBox="1"/>
          <p:nvPr/>
        </p:nvSpPr>
        <p:spPr>
          <a:xfrm>
            <a:off x="3405099" y="3943700"/>
            <a:ext cx="1569001" cy="11668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82849" tIns="182849" rIns="182849" bIns="182849" anchor="ctr">
            <a:spAutoFit/>
          </a:bodyPr>
          <a:lstStyle/>
          <a:p>
            <a:pPr defTabSz="1828800">
              <a:defRPr sz="2800" b="0">
                <a:latin typeface="Arial"/>
                <a:ea typeface="Arial"/>
                <a:cs typeface="Arial"/>
                <a:sym typeface="Arial"/>
              </a:defRPr>
            </a:pPr>
            <a:r>
              <a:t>Global</a:t>
            </a:r>
          </a:p>
          <a:p>
            <a:pPr defTabSz="1828800">
              <a:defRPr sz="2800" b="0">
                <a:latin typeface="Arial"/>
                <a:ea typeface="Arial"/>
                <a:cs typeface="Arial"/>
                <a:sym typeface="Arial"/>
              </a:defRPr>
            </a:pPr>
            <a:r>
              <a:t>Layer</a:t>
            </a:r>
          </a:p>
        </p:txBody>
      </p:sp>
      <p:sp>
        <p:nvSpPr>
          <p:cNvPr id="498" name="Google Shape;192;p24"/>
          <p:cNvSpPr/>
          <p:nvPr/>
        </p:nvSpPr>
        <p:spPr>
          <a:xfrm>
            <a:off x="5490650" y="6340533"/>
            <a:ext cx="330601" cy="31926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21517"/>
                  <a:pt x="10800" y="21414"/>
                </a:cubicBezTo>
                <a:lnTo>
                  <a:pt x="10800" y="10986"/>
                </a:lnTo>
                <a:cubicBezTo>
                  <a:pt x="10800" y="10883"/>
                  <a:pt x="5965" y="10800"/>
                  <a:pt x="0" y="10800"/>
                </a:cubicBezTo>
                <a:cubicBezTo>
                  <a:pt x="5965" y="10800"/>
                  <a:pt x="10800" y="10717"/>
                  <a:pt x="10800" y="10614"/>
                </a:cubicBezTo>
                <a:lnTo>
                  <a:pt x="10800" y="186"/>
                </a:lnTo>
                <a:cubicBezTo>
                  <a:pt x="10800" y="83"/>
                  <a:pt x="15635" y="0"/>
                  <a:pt x="21600" y="0"/>
                </a:cubicBezTo>
              </a:path>
            </a:pathLst>
          </a:custGeom>
          <a:ln w="50800">
            <a:solidFill>
              <a:srgbClr val="B6D7A8"/>
            </a:solidFill>
          </a:ln>
        </p:spPr>
        <p:txBody>
          <a:bodyPr lIns="0" tIns="0" rIns="0" bIns="0" anchor="ctr"/>
          <a:lstStyle/>
          <a:p>
            <a:pPr algn="l" defTabSz="1828800">
              <a:defRPr sz="2800" b="0">
                <a:latin typeface="Arial"/>
                <a:ea typeface="Arial"/>
                <a:cs typeface="Arial"/>
                <a:sym typeface="Arial"/>
              </a:defRPr>
            </a:pPr>
            <a:endParaRPr/>
          </a:p>
        </p:txBody>
      </p:sp>
      <p:sp>
        <p:nvSpPr>
          <p:cNvPr id="499" name="Google Shape;193;p24"/>
          <p:cNvSpPr txBox="1"/>
          <p:nvPr/>
        </p:nvSpPr>
        <p:spPr>
          <a:xfrm>
            <a:off x="2880099" y="7595700"/>
            <a:ext cx="2667001" cy="11160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82849" tIns="182849" rIns="182849" bIns="182849" anchor="ctr">
            <a:spAutoFit/>
          </a:bodyPr>
          <a:lstStyle/>
          <a:p>
            <a:pPr defTabSz="1828800">
              <a:defRPr sz="2400" b="0">
                <a:latin typeface="Arial"/>
                <a:ea typeface="Arial"/>
                <a:cs typeface="Arial"/>
                <a:sym typeface="Arial"/>
              </a:defRPr>
            </a:pPr>
            <a:r>
              <a:t>Administrational</a:t>
            </a:r>
          </a:p>
          <a:p>
            <a:pPr defTabSz="1828800">
              <a:defRPr sz="2800" b="0">
                <a:latin typeface="Arial"/>
                <a:ea typeface="Arial"/>
                <a:cs typeface="Arial"/>
                <a:sym typeface="Arial"/>
              </a:defRPr>
            </a:pPr>
            <a:r>
              <a:t>Layer</a:t>
            </a:r>
          </a:p>
        </p:txBody>
      </p:sp>
      <p:sp>
        <p:nvSpPr>
          <p:cNvPr id="500" name="Google Shape;194;p24"/>
          <p:cNvSpPr/>
          <p:nvPr/>
        </p:nvSpPr>
        <p:spPr>
          <a:xfrm>
            <a:off x="5490650" y="9533534"/>
            <a:ext cx="330601" cy="340019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21522"/>
                  <a:pt x="10800" y="21425"/>
                </a:cubicBezTo>
                <a:lnTo>
                  <a:pt x="10800" y="10975"/>
                </a:lnTo>
                <a:cubicBezTo>
                  <a:pt x="10800" y="10878"/>
                  <a:pt x="5965" y="10800"/>
                  <a:pt x="0" y="10800"/>
                </a:cubicBezTo>
                <a:cubicBezTo>
                  <a:pt x="5965" y="10800"/>
                  <a:pt x="10800" y="10722"/>
                  <a:pt x="10800" y="10625"/>
                </a:cubicBezTo>
                <a:lnTo>
                  <a:pt x="10800" y="175"/>
                </a:lnTo>
                <a:cubicBezTo>
                  <a:pt x="10800" y="78"/>
                  <a:pt x="15635" y="0"/>
                  <a:pt x="21600" y="0"/>
                </a:cubicBezTo>
              </a:path>
            </a:pathLst>
          </a:custGeom>
          <a:ln w="50800">
            <a:solidFill>
              <a:srgbClr val="9FC5E8"/>
            </a:solidFill>
          </a:ln>
        </p:spPr>
        <p:txBody>
          <a:bodyPr lIns="0" tIns="0" rIns="0" bIns="0" anchor="ctr"/>
          <a:lstStyle/>
          <a:p>
            <a:pPr algn="l" defTabSz="1828800">
              <a:defRPr sz="2800" b="0">
                <a:latin typeface="Arial"/>
                <a:ea typeface="Arial"/>
                <a:cs typeface="Arial"/>
                <a:sym typeface="Arial"/>
              </a:defRPr>
            </a:pPr>
            <a:endParaRPr/>
          </a:p>
        </p:txBody>
      </p:sp>
      <p:sp>
        <p:nvSpPr>
          <p:cNvPr id="501" name="Google Shape;195;p24"/>
          <p:cNvSpPr txBox="1"/>
          <p:nvPr/>
        </p:nvSpPr>
        <p:spPr>
          <a:xfrm>
            <a:off x="2856100" y="10649900"/>
            <a:ext cx="2667001" cy="11668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82849" tIns="182849" rIns="182849" bIns="182849" anchor="ctr">
            <a:spAutoFit/>
          </a:bodyPr>
          <a:lstStyle/>
          <a:p>
            <a:pPr defTabSz="1828800">
              <a:defRPr sz="2800" b="0">
                <a:latin typeface="Arial"/>
                <a:ea typeface="Arial"/>
                <a:cs typeface="Arial"/>
                <a:sym typeface="Arial"/>
              </a:defRPr>
            </a:pPr>
            <a:r>
              <a:t>Managerial</a:t>
            </a:r>
          </a:p>
          <a:p>
            <a:pPr defTabSz="1828800">
              <a:defRPr sz="2800" b="0">
                <a:latin typeface="Arial"/>
                <a:ea typeface="Arial"/>
                <a:cs typeface="Arial"/>
                <a:sym typeface="Arial"/>
              </a:defRPr>
            </a:pPr>
            <a:r>
              <a:t>Layer</a:t>
            </a:r>
          </a:p>
        </p:txBody>
      </p:sp>
      <p:sp>
        <p:nvSpPr>
          <p:cNvPr id="502" name="Google Shape;196;p24"/>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a:t>
            </a:fld>
            <a:endParaRPr/>
          </a:p>
        </p:txBody>
      </p:sp>
      <p:sp>
        <p:nvSpPr>
          <p:cNvPr id="503" name="Google Shape;197;p24"/>
          <p:cNvSpPr txBox="1"/>
          <p:nvPr/>
        </p:nvSpPr>
        <p:spPr>
          <a:xfrm>
            <a:off x="12642900" y="3161516"/>
            <a:ext cx="3036001" cy="760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82849" tIns="182849" rIns="182849" bIns="182849" anchor="ctr">
            <a:spAutoFit/>
          </a:bodyPr>
          <a:lstStyle>
            <a:lvl1pPr algn="l" defTabSz="1828800">
              <a:defRPr sz="2800" b="0">
                <a:latin typeface="Arial"/>
                <a:ea typeface="Arial"/>
                <a:cs typeface="Arial"/>
                <a:sym typeface="Arial"/>
              </a:defRPr>
            </a:lvl1pPr>
          </a:lstStyle>
          <a:p>
            <a:r>
              <a:t>Root Servers</a:t>
            </a:r>
          </a:p>
        </p:txBody>
      </p:sp>
      <p:grpSp>
        <p:nvGrpSpPr>
          <p:cNvPr id="61" name="Google Shape;173;p24">
            <a:extLst>
              <a:ext uri="{FF2B5EF4-FFF2-40B4-BE49-F238E27FC236}">
                <a16:creationId xmlns:a16="http://schemas.microsoft.com/office/drawing/2014/main" id="{0E770326-D4A3-BD46-9B6E-25CA660938EA}"/>
              </a:ext>
            </a:extLst>
          </p:cNvPr>
          <p:cNvGrpSpPr/>
          <p:nvPr/>
        </p:nvGrpSpPr>
        <p:grpSpPr>
          <a:xfrm>
            <a:off x="13473631" y="9547947"/>
            <a:ext cx="1707900" cy="1231044"/>
            <a:chOff x="-1" y="-14321"/>
            <a:chExt cx="1138802" cy="1231042"/>
          </a:xfrm>
        </p:grpSpPr>
        <p:sp>
          <p:nvSpPr>
            <p:cNvPr id="62" name="Rectangle">
              <a:extLst>
                <a:ext uri="{FF2B5EF4-FFF2-40B4-BE49-F238E27FC236}">
                  <a16:creationId xmlns:a16="http://schemas.microsoft.com/office/drawing/2014/main" id="{C4C82E6B-6360-D04E-A88D-F8032AF8241C}"/>
                </a:ext>
              </a:extLst>
            </p:cNvPr>
            <p:cNvSpPr/>
            <p:nvPr/>
          </p:nvSpPr>
          <p:spPr>
            <a:xfrm>
              <a:off x="-1" y="0"/>
              <a:ext cx="1138802" cy="1202400"/>
            </a:xfrm>
            <a:prstGeom prst="rect">
              <a:avLst/>
            </a:prstGeom>
            <a:solidFill>
              <a:srgbClr val="A4C2F4"/>
            </a:solidFill>
            <a:ln w="12700" cap="flat">
              <a:solidFill>
                <a:srgbClr val="595959"/>
              </a:solidFill>
              <a:prstDash val="solid"/>
              <a:round/>
            </a:ln>
            <a:effectLst/>
          </p:spPr>
          <p:txBody>
            <a:bodyPr wrap="square" lIns="0" tIns="0" rIns="0" bIns="0" numCol="1" anchor="ctr">
              <a:noAutofit/>
            </a:bodyPr>
            <a:lstStyle/>
            <a:p>
              <a:pPr defTabSz="1828800">
                <a:defRPr sz="2800" b="0">
                  <a:latin typeface="Arial"/>
                  <a:ea typeface="Arial"/>
                  <a:cs typeface="Arial"/>
                  <a:sym typeface="Arial"/>
                </a:defRPr>
              </a:pPr>
              <a:endParaRPr/>
            </a:p>
          </p:txBody>
        </p:sp>
        <p:sp>
          <p:nvSpPr>
            <p:cNvPr id="63" name="cs">
              <a:extLst>
                <a:ext uri="{FF2B5EF4-FFF2-40B4-BE49-F238E27FC236}">
                  <a16:creationId xmlns:a16="http://schemas.microsoft.com/office/drawing/2014/main" id="{FD030E12-29FE-714C-9888-21DEC7F7ED00}"/>
                </a:ext>
              </a:extLst>
            </p:cNvPr>
            <p:cNvSpPr txBox="1"/>
            <p:nvPr/>
          </p:nvSpPr>
          <p:spPr>
            <a:xfrm>
              <a:off x="-1" y="-14321"/>
              <a:ext cx="1138802" cy="123104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2849" tIns="182849" rIns="182849" bIns="182849" numCol="1" anchor="ctr">
              <a:spAutoFit/>
            </a:bodyPr>
            <a:lstStyle>
              <a:lvl1pPr defTabSz="1828800">
                <a:defRPr sz="2800" b="0">
                  <a:latin typeface="Arial"/>
                  <a:ea typeface="Arial"/>
                  <a:cs typeface="Arial"/>
                  <a:sym typeface="Arial"/>
                </a:defRPr>
              </a:lvl1pPr>
            </a:lstStyle>
            <a:p>
              <a:r>
                <a:rPr lang="en-US" dirty="0" err="1"/>
                <a:t>khoury</a:t>
              </a:r>
              <a:endParaRPr dirty="0"/>
            </a:p>
          </p:txBody>
        </p:sp>
      </p:grpSp>
    </p:spTree>
    <p:extLst>
      <p:ext uri="{BB962C8B-B14F-4D97-AF65-F5344CB8AC3E}">
        <p14:creationId xmlns:p14="http://schemas.microsoft.com/office/powerpoint/2010/main" val="121841217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DNS: Example"/>
          <p:cNvSpPr txBox="1">
            <a:spLocks noGrp="1"/>
          </p:cNvSpPr>
          <p:nvPr>
            <p:ph type="title"/>
          </p:nvPr>
        </p:nvSpPr>
        <p:spPr>
          <a:prstGeom prst="rect">
            <a:avLst/>
          </a:prstGeom>
        </p:spPr>
        <p:txBody>
          <a:bodyPr/>
          <a:lstStyle/>
          <a:p>
            <a:r>
              <a:rPr dirty="0"/>
              <a:t>DNS: Example</a:t>
            </a:r>
          </a:p>
        </p:txBody>
      </p:sp>
      <p:sp>
        <p:nvSpPr>
          <p:cNvPr id="4" name="Text Placeholder 3">
            <a:extLst>
              <a:ext uri="{FF2B5EF4-FFF2-40B4-BE49-F238E27FC236}">
                <a16:creationId xmlns:a16="http://schemas.microsoft.com/office/drawing/2014/main" id="{C491D4AA-6410-314B-A9FC-F7D42C8CBEC8}"/>
              </a:ext>
            </a:extLst>
          </p:cNvPr>
          <p:cNvSpPr>
            <a:spLocks noGrp="1"/>
          </p:cNvSpPr>
          <p:nvPr>
            <p:ph type="body" sz="quarter" idx="21"/>
          </p:nvPr>
        </p:nvSpPr>
        <p:spPr/>
        <p:txBody>
          <a:bodyPr/>
          <a:lstStyle/>
          <a:p>
            <a:r>
              <a:rPr lang="en-US" dirty="0"/>
              <a:t>What might a request look like in practice?</a:t>
            </a:r>
          </a:p>
          <a:p>
            <a:endParaRPr lang="en-US" dirty="0"/>
          </a:p>
        </p:txBody>
      </p:sp>
      <p:sp>
        <p:nvSpPr>
          <p:cNvPr id="3" name="Text Placeholder 2">
            <a:extLst>
              <a:ext uri="{FF2B5EF4-FFF2-40B4-BE49-F238E27FC236}">
                <a16:creationId xmlns:a16="http://schemas.microsoft.com/office/drawing/2014/main" id="{BC2C222F-8721-6042-A893-E0E18A0ACD5F}"/>
              </a:ext>
            </a:extLst>
          </p:cNvPr>
          <p:cNvSpPr>
            <a:spLocks noGrp="1"/>
          </p:cNvSpPr>
          <p:nvPr>
            <p:ph type="body" idx="1"/>
          </p:nvPr>
        </p:nvSpPr>
        <p:spPr/>
        <p:txBody>
          <a:bodyPr/>
          <a:lstStyle/>
          <a:p>
            <a:endParaRPr lang="en-US" dirty="0"/>
          </a:p>
        </p:txBody>
      </p:sp>
      <p:grpSp>
        <p:nvGrpSpPr>
          <p:cNvPr id="2" name="Group 1">
            <a:extLst>
              <a:ext uri="{FF2B5EF4-FFF2-40B4-BE49-F238E27FC236}">
                <a16:creationId xmlns:a16="http://schemas.microsoft.com/office/drawing/2014/main" id="{AD2CCC6B-2EB3-DD48-A3C0-5D108539968E}"/>
              </a:ext>
            </a:extLst>
          </p:cNvPr>
          <p:cNvGrpSpPr/>
          <p:nvPr/>
        </p:nvGrpSpPr>
        <p:grpSpPr>
          <a:xfrm>
            <a:off x="3067877" y="3054924"/>
            <a:ext cx="17269331" cy="10661076"/>
            <a:chOff x="3403157" y="2761247"/>
            <a:chExt cx="17269331" cy="10661076"/>
          </a:xfrm>
        </p:grpSpPr>
        <p:pic>
          <p:nvPicPr>
            <p:cNvPr id="299" name="Image" descr="Image"/>
            <p:cNvPicPr>
              <a:picLocks noChangeAspect="1"/>
            </p:cNvPicPr>
            <p:nvPr/>
          </p:nvPicPr>
          <p:blipFill>
            <a:blip r:embed="rId3"/>
            <a:stretch>
              <a:fillRect/>
            </a:stretch>
          </p:blipFill>
          <p:spPr>
            <a:xfrm>
              <a:off x="3403157" y="5562299"/>
              <a:ext cx="1814728" cy="1814728"/>
            </a:xfrm>
            <a:prstGeom prst="rect">
              <a:avLst/>
            </a:prstGeom>
            <a:ln w="12700">
              <a:miter lim="400000"/>
            </a:ln>
          </p:spPr>
        </p:pic>
        <p:grpSp>
          <p:nvGrpSpPr>
            <p:cNvPr id="302" name="Group"/>
            <p:cNvGrpSpPr/>
            <p:nvPr/>
          </p:nvGrpSpPr>
          <p:grpSpPr>
            <a:xfrm>
              <a:off x="11056710" y="3670307"/>
              <a:ext cx="2482342" cy="2424685"/>
              <a:chOff x="1388300" y="402495"/>
              <a:chExt cx="2482341" cy="2424684"/>
            </a:xfrm>
          </p:grpSpPr>
          <p:pic>
            <p:nvPicPr>
              <p:cNvPr id="300" name="Image" descr="Image"/>
              <p:cNvPicPr>
                <a:picLocks noChangeAspect="1"/>
              </p:cNvPicPr>
              <p:nvPr/>
            </p:nvPicPr>
            <p:blipFill>
              <a:blip r:embed="rId4"/>
              <a:stretch>
                <a:fillRect/>
              </a:stretch>
            </p:blipFill>
            <p:spPr>
              <a:xfrm>
                <a:off x="1388300" y="402495"/>
                <a:ext cx="2424686" cy="2424685"/>
              </a:xfrm>
              <a:prstGeom prst="rect">
                <a:avLst/>
              </a:prstGeom>
              <a:ln w="12700" cap="flat">
                <a:noFill/>
                <a:miter lim="400000"/>
              </a:ln>
              <a:effectLst/>
            </p:spPr>
          </p:pic>
          <p:sp>
            <p:nvSpPr>
              <p:cNvPr id="301" name="Local DNS Server"/>
              <p:cNvSpPr/>
              <p:nvPr/>
            </p:nvSpPr>
            <p:spPr>
              <a:xfrm>
                <a:off x="2600642" y="452437"/>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b" anchorCtr="0">
                <a:spAutoFit/>
              </a:bodyPr>
              <a:lstStyle>
                <a:lvl1pPr>
                  <a:defRPr sz="5000" b="0">
                    <a:latin typeface="Helvetica Light"/>
                    <a:ea typeface="Helvetica Light"/>
                    <a:cs typeface="Helvetica Light"/>
                    <a:sym typeface="Helvetica Light"/>
                  </a:defRPr>
                </a:lvl1pPr>
              </a:lstStyle>
              <a:p>
                <a:r>
                  <a:rPr dirty="0"/>
                  <a:t>Local DNS Server</a:t>
                </a:r>
              </a:p>
            </p:txBody>
          </p:sp>
        </p:grpSp>
        <p:grpSp>
          <p:nvGrpSpPr>
            <p:cNvPr id="305" name="Group"/>
            <p:cNvGrpSpPr/>
            <p:nvPr/>
          </p:nvGrpSpPr>
          <p:grpSpPr>
            <a:xfrm>
              <a:off x="18190145" y="2761247"/>
              <a:ext cx="2424686" cy="2746970"/>
              <a:chOff x="0" y="2976"/>
              <a:chExt cx="2424684" cy="2746969"/>
            </a:xfrm>
          </p:grpSpPr>
          <p:pic>
            <p:nvPicPr>
              <p:cNvPr id="303" name="Image" descr="Image"/>
              <p:cNvPicPr>
                <a:picLocks noChangeAspect="1"/>
              </p:cNvPicPr>
              <p:nvPr/>
            </p:nvPicPr>
            <p:blipFill>
              <a:blip r:embed="rId4"/>
              <a:stretch>
                <a:fillRect/>
              </a:stretch>
            </p:blipFill>
            <p:spPr>
              <a:xfrm>
                <a:off x="0" y="325261"/>
                <a:ext cx="2424685" cy="2424685"/>
              </a:xfrm>
              <a:prstGeom prst="rect">
                <a:avLst/>
              </a:prstGeom>
              <a:ln w="12700" cap="flat">
                <a:noFill/>
                <a:miter lim="400000"/>
              </a:ln>
              <a:effectLst/>
            </p:spPr>
          </p:pic>
          <p:sp>
            <p:nvSpPr>
              <p:cNvPr id="304" name="Root"/>
              <p:cNvSpPr/>
              <p:nvPr/>
            </p:nvSpPr>
            <p:spPr>
              <a:xfrm>
                <a:off x="481456" y="2976"/>
                <a:ext cx="1461771" cy="9048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5000" b="0">
                    <a:latin typeface="Helvetica Light"/>
                    <a:ea typeface="Helvetica Light"/>
                    <a:cs typeface="Helvetica Light"/>
                    <a:sym typeface="Helvetica Light"/>
                  </a:defRPr>
                </a:lvl1pPr>
              </a:lstStyle>
              <a:p>
                <a:r>
                  <a:t>Root</a:t>
                </a:r>
              </a:p>
            </p:txBody>
          </p:sp>
        </p:grpSp>
        <p:grpSp>
          <p:nvGrpSpPr>
            <p:cNvPr id="308" name="Group"/>
            <p:cNvGrpSpPr/>
            <p:nvPr/>
          </p:nvGrpSpPr>
          <p:grpSpPr>
            <a:xfrm>
              <a:off x="18190145" y="5292683"/>
              <a:ext cx="2424686" cy="2778120"/>
              <a:chOff x="0" y="2976"/>
              <a:chExt cx="2424684" cy="2778118"/>
            </a:xfrm>
          </p:grpSpPr>
          <p:pic>
            <p:nvPicPr>
              <p:cNvPr id="306" name="Image" descr="Image"/>
              <p:cNvPicPr>
                <a:picLocks noChangeAspect="1"/>
              </p:cNvPicPr>
              <p:nvPr/>
            </p:nvPicPr>
            <p:blipFill>
              <a:blip r:embed="rId4"/>
              <a:stretch>
                <a:fillRect/>
              </a:stretch>
            </p:blipFill>
            <p:spPr>
              <a:xfrm>
                <a:off x="0" y="356410"/>
                <a:ext cx="2424685" cy="2424685"/>
              </a:xfrm>
              <a:prstGeom prst="rect">
                <a:avLst/>
              </a:prstGeom>
              <a:ln w="12700" cap="flat">
                <a:noFill/>
                <a:miter lim="400000"/>
              </a:ln>
              <a:effectLst/>
            </p:spPr>
          </p:pic>
          <p:sp>
            <p:nvSpPr>
              <p:cNvPr id="307" name=".edu"/>
              <p:cNvSpPr/>
              <p:nvPr/>
            </p:nvSpPr>
            <p:spPr>
              <a:xfrm>
                <a:off x="499236" y="2976"/>
                <a:ext cx="1426211" cy="9048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5000" b="0">
                    <a:latin typeface="Helvetica Light"/>
                    <a:ea typeface="Helvetica Light"/>
                    <a:cs typeface="Helvetica Light"/>
                    <a:sym typeface="Helvetica Light"/>
                  </a:defRPr>
                </a:lvl1pPr>
              </a:lstStyle>
              <a:p>
                <a:r>
                  <a:t>.edu</a:t>
                </a:r>
              </a:p>
            </p:txBody>
          </p:sp>
        </p:grpSp>
        <p:grpSp>
          <p:nvGrpSpPr>
            <p:cNvPr id="311" name="Group"/>
            <p:cNvGrpSpPr/>
            <p:nvPr/>
          </p:nvGrpSpPr>
          <p:grpSpPr>
            <a:xfrm>
              <a:off x="18190146" y="8275780"/>
              <a:ext cx="2482342" cy="2470783"/>
              <a:chOff x="135763" y="452437"/>
              <a:chExt cx="2482341" cy="2470782"/>
            </a:xfrm>
          </p:grpSpPr>
          <p:pic>
            <p:nvPicPr>
              <p:cNvPr id="309" name="Image" descr="Image"/>
              <p:cNvPicPr>
                <a:picLocks noChangeAspect="1"/>
              </p:cNvPicPr>
              <p:nvPr/>
            </p:nvPicPr>
            <p:blipFill>
              <a:blip r:embed="rId4"/>
              <a:stretch>
                <a:fillRect/>
              </a:stretch>
            </p:blipFill>
            <p:spPr>
              <a:xfrm>
                <a:off x="135763" y="498535"/>
                <a:ext cx="2424686" cy="2424685"/>
              </a:xfrm>
              <a:prstGeom prst="rect">
                <a:avLst/>
              </a:prstGeom>
              <a:ln w="12700" cap="flat">
                <a:noFill/>
                <a:miter lim="400000"/>
              </a:ln>
              <a:effectLst/>
            </p:spPr>
          </p:pic>
          <p:sp>
            <p:nvSpPr>
              <p:cNvPr id="310" name="gmu.edu"/>
              <p:cNvSpPr/>
              <p:nvPr/>
            </p:nvSpPr>
            <p:spPr>
              <a:xfrm>
                <a:off x="1348104" y="452437"/>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5000" b="0">
                    <a:latin typeface="Helvetica Light"/>
                    <a:ea typeface="Helvetica Light"/>
                    <a:cs typeface="Helvetica Light"/>
                    <a:sym typeface="Helvetica Light"/>
                  </a:defRPr>
                </a:lvl1pPr>
              </a:lstStyle>
              <a:p>
                <a:r>
                  <a:rPr lang="en-US" dirty="0" err="1"/>
                  <a:t>neu</a:t>
                </a:r>
                <a:r>
                  <a:rPr dirty="0" err="1"/>
                  <a:t>.edu</a:t>
                </a:r>
                <a:endParaRPr dirty="0"/>
              </a:p>
            </p:txBody>
          </p:sp>
        </p:grpSp>
        <p:grpSp>
          <p:nvGrpSpPr>
            <p:cNvPr id="314" name="Group"/>
            <p:cNvGrpSpPr/>
            <p:nvPr/>
          </p:nvGrpSpPr>
          <p:grpSpPr>
            <a:xfrm>
              <a:off x="18190145" y="10997638"/>
              <a:ext cx="2482342" cy="2424685"/>
              <a:chOff x="559308" y="400419"/>
              <a:chExt cx="2482341" cy="2424684"/>
            </a:xfrm>
          </p:grpSpPr>
          <p:pic>
            <p:nvPicPr>
              <p:cNvPr id="312" name="Image" descr="Image"/>
              <p:cNvPicPr>
                <a:picLocks noChangeAspect="1"/>
              </p:cNvPicPr>
              <p:nvPr/>
            </p:nvPicPr>
            <p:blipFill>
              <a:blip r:embed="rId4"/>
              <a:stretch>
                <a:fillRect/>
              </a:stretch>
            </p:blipFill>
            <p:spPr>
              <a:xfrm>
                <a:off x="559308" y="400419"/>
                <a:ext cx="2424686" cy="2424685"/>
              </a:xfrm>
              <a:prstGeom prst="rect">
                <a:avLst/>
              </a:prstGeom>
              <a:ln w="12700" cap="flat">
                <a:noFill/>
                <a:miter lim="400000"/>
              </a:ln>
              <a:effectLst/>
            </p:spPr>
          </p:pic>
          <p:sp>
            <p:nvSpPr>
              <p:cNvPr id="313" name="cs.gmu.edu"/>
              <p:cNvSpPr/>
              <p:nvPr/>
            </p:nvSpPr>
            <p:spPr>
              <a:xfrm>
                <a:off x="1771649" y="452437"/>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554480" tIns="71437" rIns="71437" bIns="71437" numCol="1" anchor="ctr">
                <a:spAutoFit/>
              </a:bodyPr>
              <a:lstStyle>
                <a:lvl1pPr>
                  <a:defRPr sz="5000" b="0">
                    <a:latin typeface="Helvetica Light"/>
                    <a:ea typeface="Helvetica Light"/>
                    <a:cs typeface="Helvetica Light"/>
                    <a:sym typeface="Helvetica Light"/>
                  </a:defRPr>
                </a:lvl1pPr>
              </a:lstStyle>
              <a:p>
                <a:r>
                  <a:rPr lang="en-US" dirty="0" err="1"/>
                  <a:t>khoury</a:t>
                </a:r>
                <a:r>
                  <a:rPr dirty="0" err="1"/>
                  <a:t>.</a:t>
                </a:r>
                <a:r>
                  <a:rPr lang="en-US" dirty="0" err="1"/>
                  <a:t>neu</a:t>
                </a:r>
                <a:r>
                  <a:rPr dirty="0" err="1"/>
                  <a:t>.edu</a:t>
                </a:r>
                <a:endParaRPr dirty="0"/>
              </a:p>
            </p:txBody>
          </p:sp>
        </p:grpSp>
        <p:grpSp>
          <p:nvGrpSpPr>
            <p:cNvPr id="317" name="Group"/>
            <p:cNvGrpSpPr/>
            <p:nvPr/>
          </p:nvGrpSpPr>
          <p:grpSpPr>
            <a:xfrm>
              <a:off x="5416925" y="4882650"/>
              <a:ext cx="5265017" cy="1397793"/>
              <a:chOff x="327420" y="791020"/>
              <a:chExt cx="5265015" cy="1397792"/>
            </a:xfrm>
          </p:grpSpPr>
          <p:sp>
            <p:nvSpPr>
              <p:cNvPr id="315" name="home.cs.gmu.edu"/>
              <p:cNvSpPr/>
              <p:nvPr/>
            </p:nvSpPr>
            <p:spPr>
              <a:xfrm>
                <a:off x="2690915" y="972140"/>
                <a:ext cx="1497571" cy="991507"/>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5000" b="0">
                    <a:latin typeface="Helvetica Light"/>
                    <a:ea typeface="Helvetica Light"/>
                    <a:cs typeface="Helvetica Light"/>
                    <a:sym typeface="Helvetica Light"/>
                  </a:defRPr>
                </a:lvl1pPr>
              </a:lstStyle>
              <a:p>
                <a:r>
                  <a:rPr lang="en-US" dirty="0" err="1"/>
                  <a:t>course.khoury.neu.edu</a:t>
                </a:r>
                <a:endParaRPr dirty="0"/>
              </a:p>
            </p:txBody>
          </p:sp>
          <p:sp>
            <p:nvSpPr>
              <p:cNvPr id="316" name="Line"/>
              <p:cNvSpPr/>
              <p:nvPr/>
            </p:nvSpPr>
            <p:spPr>
              <a:xfrm flipV="1">
                <a:off x="327420" y="791020"/>
                <a:ext cx="5265017" cy="1397794"/>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grpSp>
        <p:grpSp>
          <p:nvGrpSpPr>
            <p:cNvPr id="320" name="Group"/>
            <p:cNvGrpSpPr/>
            <p:nvPr/>
          </p:nvGrpSpPr>
          <p:grpSpPr>
            <a:xfrm>
              <a:off x="13304294" y="3836736"/>
              <a:ext cx="5029215" cy="1130964"/>
              <a:chOff x="0" y="543710"/>
              <a:chExt cx="5029213" cy="1130962"/>
            </a:xfrm>
          </p:grpSpPr>
          <p:sp>
            <p:nvSpPr>
              <p:cNvPr id="318" name="Line"/>
              <p:cNvSpPr/>
              <p:nvPr/>
            </p:nvSpPr>
            <p:spPr>
              <a:xfrm flipV="1">
                <a:off x="-1" y="587792"/>
                <a:ext cx="5029215" cy="554782"/>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sp>
            <p:nvSpPr>
              <p:cNvPr id="319" name="home.cs.gmu.edu"/>
              <p:cNvSpPr/>
              <p:nvPr/>
            </p:nvSpPr>
            <p:spPr>
              <a:xfrm>
                <a:off x="3123945" y="543710"/>
                <a:ext cx="1395252" cy="1130963"/>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3600" b="0">
                    <a:latin typeface="Helvetica Light"/>
                    <a:ea typeface="Helvetica Light"/>
                    <a:cs typeface="Helvetica Light"/>
                    <a:sym typeface="Helvetica Light"/>
                  </a:defRPr>
                </a:lvl1pPr>
              </a:lstStyle>
              <a:p>
                <a:r>
                  <a:rPr lang="en-US" dirty="0" err="1"/>
                  <a:t>course.khoury.neu.edu</a:t>
                </a:r>
                <a:endParaRPr lang="en-US" dirty="0"/>
              </a:p>
            </p:txBody>
          </p:sp>
        </p:grpSp>
        <p:grpSp>
          <p:nvGrpSpPr>
            <p:cNvPr id="323" name="Group"/>
            <p:cNvGrpSpPr/>
            <p:nvPr/>
          </p:nvGrpSpPr>
          <p:grpSpPr>
            <a:xfrm>
              <a:off x="13503611" y="4629426"/>
              <a:ext cx="4626175" cy="1164253"/>
              <a:chOff x="0" y="390134"/>
              <a:chExt cx="4626173" cy="1164252"/>
            </a:xfrm>
          </p:grpSpPr>
          <p:sp>
            <p:nvSpPr>
              <p:cNvPr id="321" name="Line"/>
              <p:cNvSpPr/>
              <p:nvPr/>
            </p:nvSpPr>
            <p:spPr>
              <a:xfrm flipH="1">
                <a:off x="-1" y="390134"/>
                <a:ext cx="4626175" cy="640314"/>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sp>
            <p:nvSpPr>
              <p:cNvPr id="322" name="ns.edu"/>
              <p:cNvSpPr/>
              <p:nvPr/>
            </p:nvSpPr>
            <p:spPr>
              <a:xfrm>
                <a:off x="2595223" y="423425"/>
                <a:ext cx="1395251" cy="1130963"/>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3600" b="0">
                    <a:latin typeface="Helvetica Light"/>
                    <a:ea typeface="Helvetica Light"/>
                    <a:cs typeface="Helvetica Light"/>
                    <a:sym typeface="Helvetica Light"/>
                  </a:defRPr>
                </a:lvl1pPr>
              </a:lstStyle>
              <a:p>
                <a:r>
                  <a:rPr dirty="0" err="1"/>
                  <a:t>ns.edu</a:t>
                </a:r>
                <a:endParaRPr dirty="0"/>
              </a:p>
            </p:txBody>
          </p:sp>
        </p:grpSp>
        <p:grpSp>
          <p:nvGrpSpPr>
            <p:cNvPr id="326" name="Group"/>
            <p:cNvGrpSpPr/>
            <p:nvPr/>
          </p:nvGrpSpPr>
          <p:grpSpPr>
            <a:xfrm>
              <a:off x="13510938" y="5787482"/>
              <a:ext cx="4782211" cy="1517790"/>
              <a:chOff x="0" y="577825"/>
              <a:chExt cx="4782210" cy="1517789"/>
            </a:xfrm>
          </p:grpSpPr>
          <p:sp>
            <p:nvSpPr>
              <p:cNvPr id="324" name="Line"/>
              <p:cNvSpPr/>
              <p:nvPr/>
            </p:nvSpPr>
            <p:spPr>
              <a:xfrm>
                <a:off x="-1" y="577825"/>
                <a:ext cx="4782212" cy="747805"/>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sp>
            <p:nvSpPr>
              <p:cNvPr id="325" name="home.cs.gmu.edu"/>
              <p:cNvSpPr/>
              <p:nvPr/>
            </p:nvSpPr>
            <p:spPr>
              <a:xfrm>
                <a:off x="2766130" y="642579"/>
                <a:ext cx="1055693" cy="1453037"/>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3600" b="0">
                    <a:latin typeface="Helvetica Light"/>
                    <a:ea typeface="Helvetica Light"/>
                    <a:cs typeface="Helvetica Light"/>
                    <a:sym typeface="Helvetica Light"/>
                  </a:defRPr>
                </a:lvl1pPr>
              </a:lstStyle>
              <a:p>
                <a:r>
                  <a:rPr lang="en-US" dirty="0" err="1"/>
                  <a:t>course.khoury.neu.edu</a:t>
                </a:r>
                <a:endParaRPr lang="en-US" dirty="0"/>
              </a:p>
            </p:txBody>
          </p:sp>
        </p:grpSp>
        <p:grpSp>
          <p:nvGrpSpPr>
            <p:cNvPr id="329" name="Group"/>
            <p:cNvGrpSpPr/>
            <p:nvPr/>
          </p:nvGrpSpPr>
          <p:grpSpPr>
            <a:xfrm>
              <a:off x="13358438" y="6032641"/>
              <a:ext cx="4771348" cy="2250633"/>
              <a:chOff x="0" y="0"/>
              <a:chExt cx="4771346" cy="2250632"/>
            </a:xfrm>
          </p:grpSpPr>
          <p:sp>
            <p:nvSpPr>
              <p:cNvPr id="327" name="Line"/>
              <p:cNvSpPr/>
              <p:nvPr/>
            </p:nvSpPr>
            <p:spPr>
              <a:xfrm flipH="1" flipV="1">
                <a:off x="0" y="0"/>
                <a:ext cx="4771347" cy="978415"/>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sp>
            <p:nvSpPr>
              <p:cNvPr id="328" name="ns1.gmu.edu"/>
              <p:cNvSpPr/>
              <p:nvPr/>
            </p:nvSpPr>
            <p:spPr>
              <a:xfrm>
                <a:off x="2387466" y="744336"/>
                <a:ext cx="978201" cy="1506297"/>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3600" b="0">
                    <a:latin typeface="Helvetica Light"/>
                    <a:ea typeface="Helvetica Light"/>
                    <a:cs typeface="Helvetica Light"/>
                    <a:sym typeface="Helvetica Light"/>
                  </a:defRPr>
                </a:lvl1pPr>
              </a:lstStyle>
              <a:p>
                <a:r>
                  <a:rPr dirty="0"/>
                  <a:t>ns1.</a:t>
                </a:r>
                <a:r>
                  <a:rPr lang="en-US" dirty="0"/>
                  <a:t>neu</a:t>
                </a:r>
                <a:r>
                  <a:rPr dirty="0"/>
                  <a:t>.edu</a:t>
                </a:r>
              </a:p>
            </p:txBody>
          </p:sp>
        </p:grpSp>
        <p:grpSp>
          <p:nvGrpSpPr>
            <p:cNvPr id="332" name="Group"/>
            <p:cNvGrpSpPr/>
            <p:nvPr/>
          </p:nvGrpSpPr>
          <p:grpSpPr>
            <a:xfrm>
              <a:off x="12690182" y="6040084"/>
              <a:ext cx="5643327" cy="3462895"/>
              <a:chOff x="0" y="0"/>
              <a:chExt cx="5643326" cy="3462894"/>
            </a:xfrm>
          </p:grpSpPr>
          <p:sp>
            <p:nvSpPr>
              <p:cNvPr id="330" name="Line"/>
              <p:cNvSpPr/>
              <p:nvPr/>
            </p:nvSpPr>
            <p:spPr>
              <a:xfrm>
                <a:off x="0" y="-1"/>
                <a:ext cx="5643327" cy="3004456"/>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sp>
            <p:nvSpPr>
              <p:cNvPr id="331" name="home.cs.gmu.edu"/>
              <p:cNvSpPr/>
              <p:nvPr/>
            </p:nvSpPr>
            <p:spPr>
              <a:xfrm>
                <a:off x="3791531" y="1757215"/>
                <a:ext cx="562550" cy="170568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3600" b="0">
                    <a:latin typeface="Helvetica Light"/>
                    <a:ea typeface="Helvetica Light"/>
                    <a:cs typeface="Helvetica Light"/>
                    <a:sym typeface="Helvetica Light"/>
                  </a:defRPr>
                </a:lvl1pPr>
              </a:lstStyle>
              <a:p>
                <a:r>
                  <a:rPr lang="en-US" dirty="0" err="1"/>
                  <a:t>course.khoury.neu.edu</a:t>
                </a:r>
                <a:endParaRPr lang="en-US" dirty="0"/>
              </a:p>
            </p:txBody>
          </p:sp>
        </p:grpSp>
        <p:grpSp>
          <p:nvGrpSpPr>
            <p:cNvPr id="335" name="Group"/>
            <p:cNvGrpSpPr/>
            <p:nvPr/>
          </p:nvGrpSpPr>
          <p:grpSpPr>
            <a:xfrm>
              <a:off x="12421831" y="6087624"/>
              <a:ext cx="5891579" cy="4260148"/>
              <a:chOff x="0" y="0"/>
              <a:chExt cx="5891577" cy="4260147"/>
            </a:xfrm>
          </p:grpSpPr>
          <p:sp>
            <p:nvSpPr>
              <p:cNvPr id="333" name="Line"/>
              <p:cNvSpPr/>
              <p:nvPr/>
            </p:nvSpPr>
            <p:spPr>
              <a:xfrm flipH="1" flipV="1">
                <a:off x="0" y="0"/>
                <a:ext cx="5891578" cy="346201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sp>
            <p:nvSpPr>
              <p:cNvPr id="334" name="ns1.cs.gmu.edu"/>
              <p:cNvSpPr/>
              <p:nvPr/>
            </p:nvSpPr>
            <p:spPr>
              <a:xfrm>
                <a:off x="3668120" y="2532781"/>
                <a:ext cx="491940" cy="1727367"/>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3600" b="0">
                    <a:latin typeface="Helvetica Light"/>
                    <a:ea typeface="Helvetica Light"/>
                    <a:cs typeface="Helvetica Light"/>
                    <a:sym typeface="Helvetica Light"/>
                  </a:defRPr>
                </a:lvl1pPr>
              </a:lstStyle>
              <a:p>
                <a:r>
                  <a:rPr dirty="0"/>
                  <a:t>ns1.</a:t>
                </a:r>
                <a:r>
                  <a:rPr lang="en-US" dirty="0"/>
                  <a:t>khoury.neu</a:t>
                </a:r>
                <a:r>
                  <a:rPr dirty="0"/>
                  <a:t>.edu</a:t>
                </a:r>
              </a:p>
            </p:txBody>
          </p:sp>
        </p:grpSp>
        <p:grpSp>
          <p:nvGrpSpPr>
            <p:cNvPr id="338" name="Group"/>
            <p:cNvGrpSpPr/>
            <p:nvPr/>
          </p:nvGrpSpPr>
          <p:grpSpPr>
            <a:xfrm>
              <a:off x="12434689" y="6372016"/>
              <a:ext cx="5690742" cy="4944437"/>
              <a:chOff x="0" y="0"/>
              <a:chExt cx="5690741" cy="4944435"/>
            </a:xfrm>
          </p:grpSpPr>
          <p:sp>
            <p:nvSpPr>
              <p:cNvPr id="336" name="Line"/>
              <p:cNvSpPr/>
              <p:nvPr/>
            </p:nvSpPr>
            <p:spPr>
              <a:xfrm>
                <a:off x="-1" y="0"/>
                <a:ext cx="5690743" cy="4413675"/>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dirty="0"/>
              </a:p>
            </p:txBody>
          </p:sp>
          <p:sp>
            <p:nvSpPr>
              <p:cNvPr id="337" name="home.cs.gmu.edu"/>
              <p:cNvSpPr/>
              <p:nvPr/>
            </p:nvSpPr>
            <p:spPr>
              <a:xfrm>
                <a:off x="3838947" y="3166435"/>
                <a:ext cx="254001" cy="1778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3600" b="0">
                    <a:latin typeface="Helvetica Light"/>
                    <a:ea typeface="Helvetica Light"/>
                    <a:cs typeface="Helvetica Light"/>
                    <a:sym typeface="Helvetica Light"/>
                  </a:defRPr>
                </a:lvl1pPr>
              </a:lstStyle>
              <a:p>
                <a:r>
                  <a:rPr lang="en-US" dirty="0" err="1"/>
                  <a:t>course.khoury.neu.edu</a:t>
                </a:r>
                <a:endParaRPr lang="en-US" dirty="0"/>
              </a:p>
            </p:txBody>
          </p:sp>
        </p:grpSp>
        <p:grpSp>
          <p:nvGrpSpPr>
            <p:cNvPr id="341" name="Group"/>
            <p:cNvGrpSpPr/>
            <p:nvPr/>
          </p:nvGrpSpPr>
          <p:grpSpPr>
            <a:xfrm>
              <a:off x="11869360" y="6319706"/>
              <a:ext cx="6348778" cy="5405747"/>
              <a:chOff x="-1" y="-1"/>
              <a:chExt cx="6348777" cy="5405745"/>
            </a:xfrm>
          </p:grpSpPr>
          <p:sp>
            <p:nvSpPr>
              <p:cNvPr id="339" name="Line"/>
              <p:cNvSpPr/>
              <p:nvPr/>
            </p:nvSpPr>
            <p:spPr>
              <a:xfrm flipH="1" flipV="1">
                <a:off x="-1" y="-1"/>
                <a:ext cx="6348777" cy="5405745"/>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sp>
            <p:nvSpPr>
              <p:cNvPr id="340" name="129.174.126.40"/>
              <p:cNvSpPr/>
              <p:nvPr/>
            </p:nvSpPr>
            <p:spPr>
              <a:xfrm rot="2572194">
                <a:off x="2490412" y="3544516"/>
                <a:ext cx="3093795" cy="6982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3600" b="0">
                    <a:latin typeface="Helvetica Light"/>
                    <a:ea typeface="Helvetica Light"/>
                    <a:cs typeface="Helvetica Light"/>
                    <a:sym typeface="Helvetica Light"/>
                  </a:defRPr>
                </a:lvl1pPr>
              </a:lstStyle>
              <a:p>
                <a:r>
                  <a:rPr lang="en-US" dirty="0"/>
                  <a:t>129.10.117.35</a:t>
                </a:r>
                <a:endParaRPr dirty="0"/>
              </a:p>
            </p:txBody>
          </p:sp>
        </p:grpSp>
        <p:grpSp>
          <p:nvGrpSpPr>
            <p:cNvPr id="344" name="Group"/>
            <p:cNvGrpSpPr/>
            <p:nvPr/>
          </p:nvGrpSpPr>
          <p:grpSpPr>
            <a:xfrm>
              <a:off x="5526324" y="5841991"/>
              <a:ext cx="5523512" cy="1492055"/>
              <a:chOff x="-1" y="450579"/>
              <a:chExt cx="5523510" cy="1492054"/>
            </a:xfrm>
          </p:grpSpPr>
          <p:sp>
            <p:nvSpPr>
              <p:cNvPr id="342" name="129.174.126.40"/>
              <p:cNvSpPr/>
              <p:nvPr/>
            </p:nvSpPr>
            <p:spPr>
              <a:xfrm rot="20910458">
                <a:off x="421269" y="450579"/>
                <a:ext cx="4236733" cy="91371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5000" b="0">
                    <a:latin typeface="Helvetica Light"/>
                    <a:ea typeface="Helvetica Light"/>
                    <a:cs typeface="Helvetica Light"/>
                    <a:sym typeface="Helvetica Light"/>
                  </a:defRPr>
                </a:lvl1pPr>
              </a:lstStyle>
              <a:p>
                <a:r>
                  <a:rPr lang="en-US" dirty="0"/>
                  <a:t>129.10.117.35</a:t>
                </a:r>
                <a:endParaRPr dirty="0"/>
              </a:p>
            </p:txBody>
          </p:sp>
          <p:sp>
            <p:nvSpPr>
              <p:cNvPr id="343" name="Line"/>
              <p:cNvSpPr/>
              <p:nvPr/>
            </p:nvSpPr>
            <p:spPr>
              <a:xfrm flipH="1">
                <a:off x="-1" y="546633"/>
                <a:ext cx="5523510" cy="1396000"/>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grpSp>
        <p:grpSp>
          <p:nvGrpSpPr>
            <p:cNvPr id="349" name="Group"/>
            <p:cNvGrpSpPr/>
            <p:nvPr/>
          </p:nvGrpSpPr>
          <p:grpSpPr>
            <a:xfrm>
              <a:off x="5309979" y="7296442"/>
              <a:ext cx="6815284" cy="3714337"/>
              <a:chOff x="0" y="0"/>
              <a:chExt cx="6815283" cy="3714335"/>
            </a:xfrm>
          </p:grpSpPr>
          <p:grpSp>
            <p:nvGrpSpPr>
              <p:cNvPr id="347" name="Group"/>
              <p:cNvGrpSpPr/>
              <p:nvPr/>
            </p:nvGrpSpPr>
            <p:grpSpPr>
              <a:xfrm>
                <a:off x="4332940" y="1173366"/>
                <a:ext cx="2482344" cy="2540970"/>
                <a:chOff x="1072069" y="452437"/>
                <a:chExt cx="2482342" cy="2540969"/>
              </a:xfrm>
            </p:grpSpPr>
            <p:pic>
              <p:nvPicPr>
                <p:cNvPr id="345" name="Image" descr="Image"/>
                <p:cNvPicPr>
                  <a:picLocks noChangeAspect="1"/>
                </p:cNvPicPr>
                <p:nvPr/>
              </p:nvPicPr>
              <p:blipFill>
                <a:blip r:embed="rId4"/>
                <a:stretch>
                  <a:fillRect/>
                </a:stretch>
              </p:blipFill>
              <p:spPr>
                <a:xfrm>
                  <a:off x="1072069" y="568722"/>
                  <a:ext cx="2424686" cy="2424685"/>
                </a:xfrm>
                <a:prstGeom prst="rect">
                  <a:avLst/>
                </a:prstGeom>
                <a:ln w="12700" cap="flat">
                  <a:noFill/>
                  <a:miter lim="400000"/>
                </a:ln>
                <a:effectLst/>
              </p:spPr>
            </p:pic>
            <p:sp>
              <p:nvSpPr>
                <p:cNvPr id="346" name="129.174.126.40"/>
                <p:cNvSpPr/>
                <p:nvPr/>
              </p:nvSpPr>
              <p:spPr>
                <a:xfrm>
                  <a:off x="2284412" y="452437"/>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a:defRPr sz="5000" b="0">
                      <a:latin typeface="Helvetica Light"/>
                      <a:ea typeface="Helvetica Light"/>
                      <a:cs typeface="Helvetica Light"/>
                      <a:sym typeface="Helvetica Light"/>
                    </a:defRPr>
                  </a:lvl1pPr>
                </a:lstStyle>
                <a:p>
                  <a:r>
                    <a:rPr lang="en-US" dirty="0"/>
                    <a:t>129.10.117.35</a:t>
                  </a:r>
                  <a:endParaRPr dirty="0"/>
                </a:p>
              </p:txBody>
            </p:sp>
          </p:grpSp>
          <p:sp>
            <p:nvSpPr>
              <p:cNvPr id="348" name="Line"/>
              <p:cNvSpPr/>
              <p:nvPr/>
            </p:nvSpPr>
            <p:spPr>
              <a:xfrm>
                <a:off x="-1" y="0"/>
                <a:ext cx="4190897" cy="2429310"/>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lgn="l" defTabSz="642937">
                  <a:defRPr sz="1600" b="0">
                    <a:latin typeface="Helvetica"/>
                    <a:ea typeface="Helvetica"/>
                    <a:cs typeface="Helvetica"/>
                    <a:sym typeface="Helvetica"/>
                  </a:defRPr>
                </a:pPr>
                <a:endParaRPr/>
              </a:p>
            </p:txBody>
          </p:sp>
        </p:grpSp>
      </p:grpSp>
    </p:spTree>
    <p:extLst>
      <p:ext uri="{BB962C8B-B14F-4D97-AF65-F5344CB8AC3E}">
        <p14:creationId xmlns:p14="http://schemas.microsoft.com/office/powerpoint/2010/main" val="68179887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6D172-D645-C14A-8F59-D057659BDCF3}"/>
              </a:ext>
            </a:extLst>
          </p:cNvPr>
          <p:cNvSpPr>
            <a:spLocks noGrp="1"/>
          </p:cNvSpPr>
          <p:nvPr>
            <p:ph type="title"/>
          </p:nvPr>
        </p:nvSpPr>
        <p:spPr/>
        <p:txBody>
          <a:bodyPr/>
          <a:lstStyle/>
          <a:p>
            <a:r>
              <a:rPr lang="en-US" dirty="0"/>
              <a:t>How to deal with volume?</a:t>
            </a:r>
          </a:p>
        </p:txBody>
      </p:sp>
      <p:sp>
        <p:nvSpPr>
          <p:cNvPr id="3" name="Text Placeholder 2">
            <a:extLst>
              <a:ext uri="{FF2B5EF4-FFF2-40B4-BE49-F238E27FC236}">
                <a16:creationId xmlns:a16="http://schemas.microsoft.com/office/drawing/2014/main" id="{DE7351C5-2046-AE44-BD6E-A63E5F00594D}"/>
              </a:ext>
            </a:extLst>
          </p:cNvPr>
          <p:cNvSpPr>
            <a:spLocks noGrp="1"/>
          </p:cNvSpPr>
          <p:nvPr>
            <p:ph type="body" sz="quarter" idx="21"/>
          </p:nvPr>
        </p:nvSpPr>
        <p:spPr/>
        <p:txBody>
          <a:bodyPr/>
          <a:lstStyle/>
          <a:p>
            <a:endParaRPr lang="en-US"/>
          </a:p>
        </p:txBody>
      </p:sp>
      <p:sp>
        <p:nvSpPr>
          <p:cNvPr id="4" name="Text Placeholder 3">
            <a:extLst>
              <a:ext uri="{FF2B5EF4-FFF2-40B4-BE49-F238E27FC236}">
                <a16:creationId xmlns:a16="http://schemas.microsoft.com/office/drawing/2014/main" id="{BF4EF1A3-DDEE-EE4D-AAC3-D872A312D7B6}"/>
              </a:ext>
            </a:extLst>
          </p:cNvPr>
          <p:cNvSpPr>
            <a:spLocks noGrp="1"/>
          </p:cNvSpPr>
          <p:nvPr>
            <p:ph type="body" idx="1"/>
          </p:nvPr>
        </p:nvSpPr>
        <p:spPr/>
        <p:txBody>
          <a:bodyPr/>
          <a:lstStyle/>
          <a:p>
            <a:r>
              <a:rPr lang="en-US" dirty="0"/>
              <a:t>We successfully distributed requests following the hierarchical nature of domain names</a:t>
            </a:r>
          </a:p>
          <a:p>
            <a:r>
              <a:rPr lang="en-US" dirty="0"/>
              <a:t>However, e.g., .com is a very popular TLD – there might be (hundreds of) thousands of requests happening at any given time</a:t>
            </a:r>
          </a:p>
          <a:p>
            <a:r>
              <a:rPr lang="en-US" dirty="0"/>
              <a:t>We may need several nodes just servicing .com</a:t>
            </a:r>
          </a:p>
          <a:p>
            <a:r>
              <a:rPr lang="en-US" dirty="0"/>
              <a:t>This leads to </a:t>
            </a:r>
            <a:r>
              <a:rPr lang="en-US" b="1" dirty="0"/>
              <a:t>replication</a:t>
            </a:r>
          </a:p>
          <a:p>
            <a:endParaRPr lang="en-US" dirty="0"/>
          </a:p>
          <a:p>
            <a:endParaRPr lang="en-US" dirty="0"/>
          </a:p>
        </p:txBody>
      </p:sp>
    </p:spTree>
    <p:extLst>
      <p:ext uri="{BB962C8B-B14F-4D97-AF65-F5344CB8AC3E}">
        <p14:creationId xmlns:p14="http://schemas.microsoft.com/office/powerpoint/2010/main" val="372105278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Recurring Solution #2: Replication"/>
          <p:cNvSpPr txBox="1">
            <a:spLocks noGrp="1"/>
          </p:cNvSpPr>
          <p:nvPr>
            <p:ph type="title"/>
          </p:nvPr>
        </p:nvSpPr>
        <p:spPr>
          <a:prstGeom prst="rect">
            <a:avLst/>
          </a:prstGeom>
        </p:spPr>
        <p:txBody>
          <a:bodyPr/>
          <a:lstStyle/>
          <a:p>
            <a:r>
              <a:t>Recurring Solution #2: Replication</a:t>
            </a:r>
          </a:p>
        </p:txBody>
      </p:sp>
      <p:sp>
        <p:nvSpPr>
          <p:cNvPr id="188" name="Slide Subtitle"/>
          <p:cNvSpPr txBox="1">
            <a:spLocks noGrp="1"/>
          </p:cNvSpPr>
          <p:nvPr>
            <p:ph type="body" idx="21"/>
          </p:nvPr>
        </p:nvSpPr>
        <p:spPr>
          <a:prstGeom prst="rect">
            <a:avLst/>
          </a:prstGeom>
        </p:spPr>
        <p:txBody>
          <a:bodyPr/>
          <a:lstStyle/>
          <a:p>
            <a:endParaRPr/>
          </a:p>
        </p:txBody>
      </p:sp>
      <p:sp>
        <p:nvSpPr>
          <p:cNvPr id="189" name="Slide bullet text"/>
          <p:cNvSpPr txBox="1">
            <a:spLocks noGrp="1"/>
          </p:cNvSpPr>
          <p:nvPr>
            <p:ph type="body" idx="1"/>
          </p:nvPr>
        </p:nvSpPr>
        <p:spPr>
          <a:xfrm>
            <a:off x="1206500" y="3307742"/>
            <a:ext cx="21971000" cy="9196774"/>
          </a:xfrm>
          <a:prstGeom prst="rect">
            <a:avLst/>
          </a:prstGeom>
        </p:spPr>
        <p:txBody>
          <a:bodyPr/>
          <a:lstStyle/>
          <a:p>
            <a:r>
              <a:rPr lang="en-US" dirty="0"/>
              <a:t>Goal: Any node should be able to process any request</a:t>
            </a:r>
          </a:p>
          <a:p>
            <a:r>
              <a:rPr lang="en-US" dirty="0"/>
              <a:t>Again, starting from a non-distributed system:</a:t>
            </a:r>
            <a:endParaRPr dirty="0"/>
          </a:p>
        </p:txBody>
      </p:sp>
      <p:grpSp>
        <p:nvGrpSpPr>
          <p:cNvPr id="2" name="Group 1">
            <a:extLst>
              <a:ext uri="{FF2B5EF4-FFF2-40B4-BE49-F238E27FC236}">
                <a16:creationId xmlns:a16="http://schemas.microsoft.com/office/drawing/2014/main" id="{6F1E9603-77ED-4242-A8F5-938BDC34B4A1}"/>
              </a:ext>
            </a:extLst>
          </p:cNvPr>
          <p:cNvGrpSpPr/>
          <p:nvPr/>
        </p:nvGrpSpPr>
        <p:grpSpPr>
          <a:xfrm>
            <a:off x="3472288" y="6652764"/>
            <a:ext cx="17439423" cy="5851752"/>
            <a:chOff x="3340417" y="3700036"/>
            <a:chExt cx="17439423" cy="5851752"/>
          </a:xfrm>
        </p:grpSpPr>
        <p:pic>
          <p:nvPicPr>
            <p:cNvPr id="190" name="Image" descr="Image"/>
            <p:cNvPicPr>
              <a:picLocks noChangeAspect="1"/>
            </p:cNvPicPr>
            <p:nvPr/>
          </p:nvPicPr>
          <p:blipFill>
            <a:blip r:embed="rId3"/>
            <a:stretch>
              <a:fillRect/>
            </a:stretch>
          </p:blipFill>
          <p:spPr>
            <a:xfrm>
              <a:off x="9732076" y="3700036"/>
              <a:ext cx="4919848" cy="4919848"/>
            </a:xfrm>
            <a:prstGeom prst="rect">
              <a:avLst/>
            </a:prstGeom>
            <a:ln w="12700">
              <a:miter lim="400000"/>
            </a:ln>
          </p:spPr>
        </p:pic>
        <p:sp>
          <p:nvSpPr>
            <p:cNvPr id="191" name="A"/>
            <p:cNvSpPr/>
            <p:nvPr/>
          </p:nvSpPr>
          <p:spPr>
            <a:xfrm>
              <a:off x="10149451" y="6662839"/>
              <a:ext cx="1785939" cy="178593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192" name="B"/>
            <p:cNvSpPr/>
            <p:nvPr/>
          </p:nvSpPr>
          <p:spPr>
            <a:xfrm>
              <a:off x="12448610" y="6662839"/>
              <a:ext cx="1785939" cy="1785939"/>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193" name="Image" descr="Image"/>
            <p:cNvPicPr>
              <a:picLocks noChangeAspect="1"/>
            </p:cNvPicPr>
            <p:nvPr/>
          </p:nvPicPr>
          <p:blipFill>
            <a:blip r:embed="rId4"/>
            <a:stretch>
              <a:fillRect/>
            </a:stretch>
          </p:blipFill>
          <p:spPr>
            <a:xfrm>
              <a:off x="3340417" y="4548430"/>
              <a:ext cx="2591402" cy="2591403"/>
            </a:xfrm>
            <a:prstGeom prst="rect">
              <a:avLst/>
            </a:prstGeom>
            <a:ln w="12700">
              <a:miter lim="400000"/>
            </a:ln>
          </p:spPr>
        </p:pic>
        <p:pic>
          <p:nvPicPr>
            <p:cNvPr id="194" name="Image" descr="Image"/>
            <p:cNvPicPr>
              <a:picLocks noChangeAspect="1"/>
            </p:cNvPicPr>
            <p:nvPr/>
          </p:nvPicPr>
          <p:blipFill>
            <a:blip r:embed="rId4"/>
            <a:stretch>
              <a:fillRect/>
            </a:stretch>
          </p:blipFill>
          <p:spPr>
            <a:xfrm>
              <a:off x="3340417" y="6960385"/>
              <a:ext cx="2591402" cy="2591403"/>
            </a:xfrm>
            <a:prstGeom prst="rect">
              <a:avLst/>
            </a:prstGeom>
            <a:ln w="12700">
              <a:miter lim="400000"/>
            </a:ln>
          </p:spPr>
        </p:pic>
        <p:sp>
          <p:nvSpPr>
            <p:cNvPr id="195" name="Line"/>
            <p:cNvSpPr/>
            <p:nvPr/>
          </p:nvSpPr>
          <p:spPr>
            <a:xfrm>
              <a:off x="5749465" y="5844131"/>
              <a:ext cx="4111153" cy="593604"/>
            </a:xfrm>
            <a:prstGeom prst="line">
              <a:avLst/>
            </a:prstGeom>
            <a:ln w="2286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196" name="Line"/>
            <p:cNvSpPr/>
            <p:nvPr/>
          </p:nvSpPr>
          <p:spPr>
            <a:xfrm flipV="1">
              <a:off x="5762863" y="7172206"/>
              <a:ext cx="4097755" cy="852504"/>
            </a:xfrm>
            <a:prstGeom prst="line">
              <a:avLst/>
            </a:prstGeom>
            <a:ln w="2286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197" name="All accesses go to single server"/>
            <p:cNvSpPr txBox="1"/>
            <p:nvPr/>
          </p:nvSpPr>
          <p:spPr>
            <a:xfrm>
              <a:off x="11590119" y="4830775"/>
              <a:ext cx="9189721"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All accesses go to single server</a:t>
              </a:r>
            </a:p>
          </p:txBody>
        </p:sp>
      </p:gr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Recurring Solution #2: Replication"/>
          <p:cNvSpPr txBox="1">
            <a:spLocks noGrp="1"/>
          </p:cNvSpPr>
          <p:nvPr>
            <p:ph type="title"/>
          </p:nvPr>
        </p:nvSpPr>
        <p:spPr>
          <a:prstGeom prst="rect">
            <a:avLst/>
          </a:prstGeom>
        </p:spPr>
        <p:txBody>
          <a:bodyPr/>
          <a:lstStyle/>
          <a:p>
            <a:r>
              <a:t>Recurring Solution #2: Replication</a:t>
            </a:r>
          </a:p>
        </p:txBody>
      </p:sp>
      <p:sp>
        <p:nvSpPr>
          <p:cNvPr id="202" name="Slide Subtitle"/>
          <p:cNvSpPr txBox="1">
            <a:spLocks noGrp="1"/>
          </p:cNvSpPr>
          <p:nvPr>
            <p:ph type="body" idx="21"/>
          </p:nvPr>
        </p:nvSpPr>
        <p:spPr>
          <a:prstGeom prst="rect">
            <a:avLst/>
          </a:prstGeom>
        </p:spPr>
        <p:txBody>
          <a:bodyPr/>
          <a:lstStyle/>
          <a:p>
            <a:endParaRPr/>
          </a:p>
        </p:txBody>
      </p:sp>
      <p:sp>
        <p:nvSpPr>
          <p:cNvPr id="203" name="Slide bullet text"/>
          <p:cNvSpPr txBox="1">
            <a:spLocks noGrp="1"/>
          </p:cNvSpPr>
          <p:nvPr>
            <p:ph type="body" idx="1"/>
          </p:nvPr>
        </p:nvSpPr>
        <p:spPr>
          <a:prstGeom prst="rect">
            <a:avLst/>
          </a:prstGeom>
        </p:spPr>
        <p:txBody>
          <a:bodyPr/>
          <a:lstStyle/>
          <a:p>
            <a:endParaRPr/>
          </a:p>
        </p:txBody>
      </p:sp>
      <p:pic>
        <p:nvPicPr>
          <p:cNvPr id="204" name="Image" descr="Image"/>
          <p:cNvPicPr>
            <a:picLocks noChangeAspect="1"/>
          </p:cNvPicPr>
          <p:nvPr/>
        </p:nvPicPr>
        <p:blipFill>
          <a:blip r:embed="rId3"/>
          <a:stretch>
            <a:fillRect/>
          </a:stretch>
        </p:blipFill>
        <p:spPr>
          <a:xfrm>
            <a:off x="7092649" y="8312411"/>
            <a:ext cx="4919848" cy="4919848"/>
          </a:xfrm>
          <a:prstGeom prst="rect">
            <a:avLst/>
          </a:prstGeom>
          <a:ln w="12700">
            <a:miter lim="400000"/>
          </a:ln>
        </p:spPr>
      </p:pic>
      <p:sp>
        <p:nvSpPr>
          <p:cNvPr id="205" name="A"/>
          <p:cNvSpPr/>
          <p:nvPr/>
        </p:nvSpPr>
        <p:spPr>
          <a:xfrm>
            <a:off x="7510023" y="11275212"/>
            <a:ext cx="1785939" cy="178593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206" name="B"/>
          <p:cNvSpPr/>
          <p:nvPr/>
        </p:nvSpPr>
        <p:spPr>
          <a:xfrm>
            <a:off x="9809183" y="11275212"/>
            <a:ext cx="1785938" cy="1785939"/>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207" name="Image" descr="Image"/>
          <p:cNvPicPr>
            <a:picLocks noChangeAspect="1"/>
          </p:cNvPicPr>
          <p:nvPr/>
        </p:nvPicPr>
        <p:blipFill>
          <a:blip r:embed="rId4"/>
          <a:stretch>
            <a:fillRect/>
          </a:stretch>
        </p:blipFill>
        <p:spPr>
          <a:xfrm>
            <a:off x="3340417" y="4548430"/>
            <a:ext cx="2591402" cy="2591403"/>
          </a:xfrm>
          <a:prstGeom prst="rect">
            <a:avLst/>
          </a:prstGeom>
          <a:ln w="12700">
            <a:miter lim="400000"/>
          </a:ln>
        </p:spPr>
      </p:pic>
      <p:pic>
        <p:nvPicPr>
          <p:cNvPr id="208" name="Image" descr="Image"/>
          <p:cNvPicPr>
            <a:picLocks noChangeAspect="1"/>
          </p:cNvPicPr>
          <p:nvPr/>
        </p:nvPicPr>
        <p:blipFill>
          <a:blip r:embed="rId4"/>
          <a:stretch>
            <a:fillRect/>
          </a:stretch>
        </p:blipFill>
        <p:spPr>
          <a:xfrm>
            <a:off x="3340417" y="6960385"/>
            <a:ext cx="2591402" cy="2591403"/>
          </a:xfrm>
          <a:prstGeom prst="rect">
            <a:avLst/>
          </a:prstGeom>
          <a:ln w="12700">
            <a:miter lim="400000"/>
          </a:ln>
        </p:spPr>
      </p:pic>
      <p:sp>
        <p:nvSpPr>
          <p:cNvPr id="209" name="Line"/>
          <p:cNvSpPr/>
          <p:nvPr/>
        </p:nvSpPr>
        <p:spPr>
          <a:xfrm>
            <a:off x="5749465" y="5844131"/>
            <a:ext cx="7267767" cy="2328979"/>
          </a:xfrm>
          <a:prstGeom prst="line">
            <a:avLst/>
          </a:prstGeom>
          <a:ln w="2286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10" name="Line"/>
          <p:cNvSpPr/>
          <p:nvPr/>
        </p:nvSpPr>
        <p:spPr>
          <a:xfrm>
            <a:off x="5762864" y="8024709"/>
            <a:ext cx="2994027" cy="1271325"/>
          </a:xfrm>
          <a:prstGeom prst="line">
            <a:avLst/>
          </a:prstGeom>
          <a:ln w="2286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11" name="Entire data set is copied"/>
          <p:cNvSpPr txBox="1"/>
          <p:nvPr/>
        </p:nvSpPr>
        <p:spPr>
          <a:xfrm>
            <a:off x="12672159" y="4830775"/>
            <a:ext cx="7025641"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Entire data set is copied</a:t>
            </a:r>
          </a:p>
        </p:txBody>
      </p:sp>
      <p:pic>
        <p:nvPicPr>
          <p:cNvPr id="212" name="Image" descr="Image"/>
          <p:cNvPicPr>
            <a:picLocks noChangeAspect="1"/>
          </p:cNvPicPr>
          <p:nvPr/>
        </p:nvPicPr>
        <p:blipFill>
          <a:blip r:embed="rId3"/>
          <a:stretch>
            <a:fillRect/>
          </a:stretch>
        </p:blipFill>
        <p:spPr>
          <a:xfrm>
            <a:off x="12482419" y="6177504"/>
            <a:ext cx="4919848" cy="4919848"/>
          </a:xfrm>
          <a:prstGeom prst="rect">
            <a:avLst/>
          </a:prstGeom>
          <a:ln w="12700">
            <a:miter lim="400000"/>
          </a:ln>
        </p:spPr>
      </p:pic>
      <p:sp>
        <p:nvSpPr>
          <p:cNvPr id="213" name="A"/>
          <p:cNvSpPr/>
          <p:nvPr/>
        </p:nvSpPr>
        <p:spPr>
          <a:xfrm>
            <a:off x="12899795" y="9140307"/>
            <a:ext cx="1785939" cy="1785938"/>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214" name="B"/>
          <p:cNvSpPr/>
          <p:nvPr/>
        </p:nvSpPr>
        <p:spPr>
          <a:xfrm>
            <a:off x="15198954" y="9140307"/>
            <a:ext cx="1785938" cy="1785938"/>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xmlns:m="http://schemas.openxmlformats.org/officeDocument/2006/math" xmlns:a14="http://schemas.microsoft.com/office/drawing/2010/main">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Recurring Solution #2: Replication"/>
          <p:cNvSpPr txBox="1">
            <a:spLocks noGrp="1"/>
          </p:cNvSpPr>
          <p:nvPr>
            <p:ph type="title"/>
          </p:nvPr>
        </p:nvSpPr>
        <p:spPr>
          <a:prstGeom prst="rect">
            <a:avLst/>
          </a:prstGeom>
        </p:spPr>
        <p:txBody>
          <a:bodyPr/>
          <a:lstStyle/>
          <a:p>
            <a:r>
              <a:t>Recurring Solution #2: Replication</a:t>
            </a:r>
          </a:p>
        </p:txBody>
      </p:sp>
      <p:sp>
        <p:nvSpPr>
          <p:cNvPr id="219" name="Slide Subtitle"/>
          <p:cNvSpPr txBox="1">
            <a:spLocks noGrp="1"/>
          </p:cNvSpPr>
          <p:nvPr>
            <p:ph type="body" idx="21"/>
          </p:nvPr>
        </p:nvSpPr>
        <p:spPr>
          <a:prstGeom prst="rect">
            <a:avLst/>
          </a:prstGeom>
        </p:spPr>
        <p:txBody>
          <a:bodyPr/>
          <a:lstStyle/>
          <a:p>
            <a:endParaRPr/>
          </a:p>
        </p:txBody>
      </p:sp>
      <p:sp>
        <p:nvSpPr>
          <p:cNvPr id="220" name="Improves performance:…"/>
          <p:cNvSpPr txBox="1">
            <a:spLocks noGrp="1"/>
          </p:cNvSpPr>
          <p:nvPr>
            <p:ph type="body" idx="1"/>
          </p:nvPr>
        </p:nvSpPr>
        <p:spPr>
          <a:prstGeom prst="rect">
            <a:avLst/>
          </a:prstGeom>
        </p:spPr>
        <p:txBody>
          <a:bodyPr/>
          <a:lstStyle/>
          <a:p>
            <a:r>
              <a:t>Improves performance:</a:t>
            </a:r>
          </a:p>
          <a:p>
            <a:pPr marL="1202266" lvl="1" indent="-592666"/>
            <a:r>
              <a:t>Client load can be evenly shared between servers</a:t>
            </a:r>
          </a:p>
          <a:p>
            <a:pPr marL="1202266" lvl="1" indent="-592666"/>
            <a:r>
              <a:t>Reduces latency: can place copies of data nearer to clients</a:t>
            </a:r>
          </a:p>
          <a:p>
            <a:pPr marL="592666" indent="-592666"/>
            <a:r>
              <a:t>Improves availability:</a:t>
            </a:r>
          </a:p>
          <a:p>
            <a:pPr marL="1202266" lvl="1" indent="-592666"/>
            <a:r>
              <a:t>One replica fails, still can serve all requests from other replicas</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Google Shape;203;p25"/>
          <p:cNvSpPr txBox="1">
            <a:spLocks noGrp="1"/>
          </p:cNvSpPr>
          <p:nvPr>
            <p:ph type="body" idx="1"/>
          </p:nvPr>
        </p:nvSpPr>
        <p:spPr>
          <a:prstGeom prst="rect">
            <a:avLst/>
          </a:prstGeom>
        </p:spPr>
        <p:txBody>
          <a:bodyPr>
            <a:normAutofit lnSpcReduction="10000"/>
          </a:bodyPr>
          <a:lstStyle/>
          <a:p>
            <a:pPr>
              <a:spcBef>
                <a:spcPts val="1800"/>
              </a:spcBef>
            </a:pPr>
            <a:r>
              <a:rPr dirty="0"/>
              <a:t>13 root servers</a:t>
            </a:r>
          </a:p>
          <a:p>
            <a:pPr marL="944562" lvl="1" indent="-500062">
              <a:spcBef>
                <a:spcPts val="1800"/>
              </a:spcBef>
              <a:buFont typeface="Courier New"/>
              <a:defRPr sz="3600">
                <a:latin typeface="Courier New"/>
                <a:ea typeface="Courier New"/>
                <a:cs typeface="Courier New"/>
                <a:sym typeface="Courier New"/>
              </a:defRPr>
            </a:pPr>
            <a:r>
              <a:rPr dirty="0"/>
              <a:t>[a-m].root-</a:t>
            </a:r>
            <a:r>
              <a:rPr dirty="0" err="1"/>
              <a:t>servers.org</a:t>
            </a:r>
            <a:endParaRPr dirty="0"/>
          </a:p>
          <a:p>
            <a:pPr marL="944562" lvl="1" indent="-500062">
              <a:spcBef>
                <a:spcPts val="1800"/>
              </a:spcBef>
              <a:buFont typeface="Courier New"/>
              <a:defRPr sz="3600"/>
            </a:pPr>
            <a:r>
              <a:rPr dirty="0"/>
              <a:t>E.g.,</a:t>
            </a:r>
            <a:r>
              <a:rPr dirty="0">
                <a:latin typeface="Courier New"/>
                <a:ea typeface="Courier New"/>
                <a:cs typeface="Courier New"/>
                <a:sym typeface="Courier New"/>
              </a:rPr>
              <a:t> </a:t>
            </a:r>
            <a:r>
              <a:rPr dirty="0" err="1">
                <a:latin typeface="Courier New"/>
                <a:ea typeface="Courier New"/>
                <a:cs typeface="Courier New"/>
                <a:sym typeface="Courier New"/>
              </a:rPr>
              <a:t>d.root-servers.org</a:t>
            </a:r>
            <a:endParaRPr dirty="0">
              <a:latin typeface="Courier New"/>
              <a:ea typeface="Courier New"/>
              <a:cs typeface="Courier New"/>
              <a:sym typeface="Courier New"/>
            </a:endParaRPr>
          </a:p>
          <a:p>
            <a:pPr>
              <a:spcBef>
                <a:spcPts val="1800"/>
              </a:spcBef>
            </a:pPr>
            <a:r>
              <a:rPr dirty="0"/>
              <a:t>Handled by 12 entities</a:t>
            </a:r>
          </a:p>
          <a:p>
            <a:pPr>
              <a:spcBef>
                <a:spcPts val="1800"/>
              </a:spcBef>
            </a:pPr>
            <a:r>
              <a:rPr dirty="0"/>
              <a:t>How many physical servers?</a:t>
            </a:r>
          </a:p>
          <a:p>
            <a:pPr marL="944562" lvl="1" indent="-500062">
              <a:spcBef>
                <a:spcPts val="1800"/>
              </a:spcBef>
              <a:defRPr sz="3600"/>
            </a:pPr>
            <a:r>
              <a:rPr dirty="0"/>
              <a:t>a) Less than 13</a:t>
            </a:r>
          </a:p>
          <a:p>
            <a:pPr marL="944562" lvl="1" indent="-500062">
              <a:spcBef>
                <a:spcPts val="1800"/>
              </a:spcBef>
              <a:defRPr sz="3600"/>
            </a:pPr>
            <a:r>
              <a:rPr dirty="0"/>
              <a:t>b) 13</a:t>
            </a:r>
          </a:p>
          <a:p>
            <a:pPr marL="944562" lvl="1" indent="-500062">
              <a:spcBef>
                <a:spcPts val="1800"/>
              </a:spcBef>
              <a:defRPr sz="3600"/>
            </a:pPr>
            <a:r>
              <a:rPr dirty="0"/>
              <a:t>c) Tens</a:t>
            </a:r>
          </a:p>
          <a:p>
            <a:pPr marL="944562" lvl="1" indent="-500062">
              <a:spcBef>
                <a:spcPts val="1800"/>
              </a:spcBef>
              <a:defRPr sz="3600"/>
            </a:pPr>
            <a:r>
              <a:rPr dirty="0"/>
              <a:t>d) Hundreds</a:t>
            </a:r>
          </a:p>
          <a:p>
            <a:pPr marL="944562" lvl="1" indent="-500062">
              <a:spcBef>
                <a:spcPts val="1800"/>
              </a:spcBef>
              <a:defRPr sz="3600"/>
            </a:pPr>
            <a:r>
              <a:rPr dirty="0"/>
              <a:t>e) Thousands</a:t>
            </a:r>
          </a:p>
          <a:p>
            <a:pPr marL="944562" lvl="1" indent="-500062">
              <a:spcBef>
                <a:spcPts val="1800"/>
              </a:spcBef>
              <a:defRPr sz="3600"/>
            </a:pPr>
            <a:r>
              <a:rPr dirty="0"/>
              <a:t>f)  Millions</a:t>
            </a:r>
          </a:p>
        </p:txBody>
      </p:sp>
      <p:sp>
        <p:nvSpPr>
          <p:cNvPr id="520" name="Google Shape;202;p25"/>
          <p:cNvSpPr txBox="1">
            <a:spLocks noGrp="1"/>
          </p:cNvSpPr>
          <p:nvPr>
            <p:ph type="title"/>
          </p:nvPr>
        </p:nvSpPr>
        <p:spPr>
          <a:prstGeom prst="rect">
            <a:avLst/>
          </a:prstGeom>
        </p:spPr>
        <p:txBody>
          <a:bodyPr>
            <a:normAutofit/>
          </a:bodyPr>
          <a:lstStyle>
            <a:lvl1pPr defTabSz="772239">
              <a:defRPr sz="10528"/>
            </a:lvl1pPr>
          </a:lstStyle>
          <a:p>
            <a:r>
              <a:rPr lang="en-US" dirty="0"/>
              <a:t>Replication in DNS – Root Servers</a:t>
            </a:r>
            <a:endParaRPr dirty="0"/>
          </a:p>
        </p:txBody>
      </p:sp>
      <p:graphicFrame>
        <p:nvGraphicFramePr>
          <p:cNvPr id="522" name="Google Shape;205;p25"/>
          <p:cNvGraphicFramePr/>
          <p:nvPr>
            <p:extLst>
              <p:ext uri="{D42A27DB-BD31-4B8C-83A1-F6EECF244321}">
                <p14:modId xmlns:p14="http://schemas.microsoft.com/office/powerpoint/2010/main" val="3565844427"/>
              </p:ext>
            </p:extLst>
          </p:nvPr>
        </p:nvGraphicFramePr>
        <p:xfrm>
          <a:off x="13386050" y="2512663"/>
          <a:ext cx="9791450" cy="10942938"/>
        </p:xfrm>
        <a:graphic>
          <a:graphicData uri="http://schemas.openxmlformats.org/drawingml/2006/table">
            <a:tbl>
              <a:tblPr>
                <a:tableStyleId>{4C3C2611-4C71-4FC5-86AE-919BDF0F9419}</a:tableStyleId>
              </a:tblPr>
              <a:tblGrid>
                <a:gridCol w="8285437">
                  <a:extLst>
                    <a:ext uri="{9D8B030D-6E8A-4147-A177-3AD203B41FA5}">
                      <a16:colId xmlns:a16="http://schemas.microsoft.com/office/drawing/2014/main" val="20000"/>
                    </a:ext>
                  </a:extLst>
                </a:gridCol>
                <a:gridCol w="1506013">
                  <a:extLst>
                    <a:ext uri="{9D8B030D-6E8A-4147-A177-3AD203B41FA5}">
                      <a16:colId xmlns:a16="http://schemas.microsoft.com/office/drawing/2014/main" val="20001"/>
                    </a:ext>
                  </a:extLst>
                </a:gridCol>
              </a:tblGrid>
              <a:tr h="830777">
                <a:tc>
                  <a:txBody>
                    <a:bodyPr/>
                    <a:lstStyle/>
                    <a:p>
                      <a:pPr defTabSz="1828800">
                        <a:defRPr sz="1800"/>
                      </a:pPr>
                      <a:r>
                        <a:rPr sz="3200" dirty="0">
                          <a:latin typeface="Arial"/>
                          <a:ea typeface="Arial"/>
                          <a:cs typeface="Arial"/>
                          <a:sym typeface="Arial"/>
                        </a:rPr>
                        <a:t>Verisign, Inc.</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tc>
                  <a:txBody>
                    <a:bodyPr/>
                    <a:lstStyle/>
                    <a:p>
                      <a:pPr defTabSz="1828800">
                        <a:defRPr sz="1800"/>
                      </a:pPr>
                      <a:r>
                        <a:rPr sz="3200">
                          <a:latin typeface="Courier New"/>
                          <a:ea typeface="Courier New"/>
                          <a:cs typeface="Courier New"/>
                          <a:sym typeface="Courier New"/>
                        </a:rPr>
                        <a:t>a</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extLst>
                  <a:ext uri="{0D108BD9-81ED-4DB2-BD59-A6C34878D82A}">
                    <a16:rowId xmlns:a16="http://schemas.microsoft.com/office/drawing/2014/main" val="10000"/>
                  </a:ext>
                </a:extLst>
              </a:tr>
              <a:tr h="830777">
                <a:tc>
                  <a:txBody>
                    <a:bodyPr/>
                    <a:lstStyle/>
                    <a:p>
                      <a:pPr defTabSz="1828800">
                        <a:defRPr sz="1800"/>
                      </a:pPr>
                      <a:r>
                        <a:rPr sz="3200">
                          <a:latin typeface="Arial"/>
                          <a:ea typeface="Arial"/>
                          <a:cs typeface="Arial"/>
                          <a:sym typeface="Arial"/>
                        </a:rPr>
                        <a:t>Information Sciences Institute</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tc>
                  <a:txBody>
                    <a:bodyPr/>
                    <a:lstStyle/>
                    <a:p>
                      <a:pPr defTabSz="1828800">
                        <a:defRPr sz="1800"/>
                      </a:pPr>
                      <a:r>
                        <a:rPr sz="3200">
                          <a:latin typeface="Courier New"/>
                          <a:ea typeface="Courier New"/>
                          <a:cs typeface="Courier New"/>
                          <a:sym typeface="Courier New"/>
                        </a:rPr>
                        <a:t>b</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extLst>
                  <a:ext uri="{0D108BD9-81ED-4DB2-BD59-A6C34878D82A}">
                    <a16:rowId xmlns:a16="http://schemas.microsoft.com/office/drawing/2014/main" val="10001"/>
                  </a:ext>
                </a:extLst>
              </a:tr>
              <a:tr h="830777">
                <a:tc>
                  <a:txBody>
                    <a:bodyPr/>
                    <a:lstStyle/>
                    <a:p>
                      <a:pPr defTabSz="1828800">
                        <a:defRPr sz="1800"/>
                      </a:pPr>
                      <a:r>
                        <a:rPr sz="3200">
                          <a:latin typeface="Arial"/>
                          <a:ea typeface="Arial"/>
                          <a:cs typeface="Arial"/>
                          <a:sym typeface="Arial"/>
                        </a:rPr>
                        <a:t>Cogent Communications</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tc>
                  <a:txBody>
                    <a:bodyPr/>
                    <a:lstStyle/>
                    <a:p>
                      <a:pPr defTabSz="1828800">
                        <a:defRPr sz="1800"/>
                      </a:pPr>
                      <a:r>
                        <a:rPr sz="3200">
                          <a:latin typeface="Courier New"/>
                          <a:ea typeface="Courier New"/>
                          <a:cs typeface="Courier New"/>
                          <a:sym typeface="Courier New"/>
                        </a:rPr>
                        <a:t>c</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extLst>
                  <a:ext uri="{0D108BD9-81ED-4DB2-BD59-A6C34878D82A}">
                    <a16:rowId xmlns:a16="http://schemas.microsoft.com/office/drawing/2014/main" val="10002"/>
                  </a:ext>
                </a:extLst>
              </a:tr>
              <a:tr h="830777">
                <a:tc>
                  <a:txBody>
                    <a:bodyPr/>
                    <a:lstStyle/>
                    <a:p>
                      <a:pPr defTabSz="1828800">
                        <a:defRPr sz="1800"/>
                      </a:pPr>
                      <a:r>
                        <a:rPr sz="3200">
                          <a:latin typeface="Arial"/>
                          <a:ea typeface="Arial"/>
                          <a:cs typeface="Arial"/>
                          <a:sym typeface="Arial"/>
                        </a:rPr>
                        <a:t>University of Maryland</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tc>
                  <a:txBody>
                    <a:bodyPr/>
                    <a:lstStyle/>
                    <a:p>
                      <a:pPr defTabSz="1828800">
                        <a:defRPr sz="1800"/>
                      </a:pPr>
                      <a:r>
                        <a:rPr sz="3200">
                          <a:latin typeface="Courier New"/>
                          <a:ea typeface="Courier New"/>
                          <a:cs typeface="Courier New"/>
                          <a:sym typeface="Courier New"/>
                        </a:rPr>
                        <a:t>d</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extLst>
                  <a:ext uri="{0D108BD9-81ED-4DB2-BD59-A6C34878D82A}">
                    <a16:rowId xmlns:a16="http://schemas.microsoft.com/office/drawing/2014/main" val="10003"/>
                  </a:ext>
                </a:extLst>
              </a:tr>
              <a:tr h="830777">
                <a:tc>
                  <a:txBody>
                    <a:bodyPr/>
                    <a:lstStyle/>
                    <a:p>
                      <a:pPr defTabSz="1828800">
                        <a:defRPr sz="1800"/>
                      </a:pPr>
                      <a:r>
                        <a:rPr sz="3200">
                          <a:latin typeface="Arial"/>
                          <a:ea typeface="Arial"/>
                          <a:cs typeface="Arial"/>
                          <a:sym typeface="Arial"/>
                        </a:rPr>
                        <a:t>NASA Ames Research Center</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tc>
                  <a:txBody>
                    <a:bodyPr/>
                    <a:lstStyle/>
                    <a:p>
                      <a:pPr defTabSz="1828800">
                        <a:defRPr sz="1800"/>
                      </a:pPr>
                      <a:r>
                        <a:rPr sz="3200">
                          <a:latin typeface="Courier New"/>
                          <a:ea typeface="Courier New"/>
                          <a:cs typeface="Courier New"/>
                          <a:sym typeface="Courier New"/>
                        </a:rPr>
                        <a:t>e</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extLst>
                  <a:ext uri="{0D108BD9-81ED-4DB2-BD59-A6C34878D82A}">
                    <a16:rowId xmlns:a16="http://schemas.microsoft.com/office/drawing/2014/main" val="10004"/>
                  </a:ext>
                </a:extLst>
              </a:tr>
              <a:tr h="830777">
                <a:tc>
                  <a:txBody>
                    <a:bodyPr/>
                    <a:lstStyle/>
                    <a:p>
                      <a:pPr defTabSz="1828800">
                        <a:defRPr sz="1800"/>
                      </a:pPr>
                      <a:r>
                        <a:rPr sz="3200" dirty="0">
                          <a:latin typeface="Arial"/>
                          <a:ea typeface="Arial"/>
                          <a:cs typeface="Arial"/>
                          <a:sym typeface="Arial"/>
                        </a:rPr>
                        <a:t>Internet Systems Consortium, Inc.</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tc>
                  <a:txBody>
                    <a:bodyPr/>
                    <a:lstStyle/>
                    <a:p>
                      <a:pPr defTabSz="1828800">
                        <a:defRPr sz="1800"/>
                      </a:pPr>
                      <a:r>
                        <a:rPr sz="3200">
                          <a:latin typeface="Courier New"/>
                          <a:ea typeface="Courier New"/>
                          <a:cs typeface="Courier New"/>
                          <a:sym typeface="Courier New"/>
                        </a:rPr>
                        <a:t>f</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extLst>
                  <a:ext uri="{0D108BD9-81ED-4DB2-BD59-A6C34878D82A}">
                    <a16:rowId xmlns:a16="http://schemas.microsoft.com/office/drawing/2014/main" val="10005"/>
                  </a:ext>
                </a:extLst>
              </a:tr>
              <a:tr h="973614">
                <a:tc>
                  <a:txBody>
                    <a:bodyPr/>
                    <a:lstStyle/>
                    <a:p>
                      <a:pPr defTabSz="1828800">
                        <a:defRPr sz="1800"/>
                      </a:pPr>
                      <a:r>
                        <a:rPr sz="3200" dirty="0">
                          <a:latin typeface="Arial"/>
                          <a:ea typeface="Arial"/>
                          <a:cs typeface="Arial"/>
                          <a:sym typeface="Arial"/>
                        </a:rPr>
                        <a:t>U.S. DOD Network Information Center</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tc>
                  <a:txBody>
                    <a:bodyPr/>
                    <a:lstStyle/>
                    <a:p>
                      <a:pPr defTabSz="1828800">
                        <a:defRPr sz="1800"/>
                      </a:pPr>
                      <a:r>
                        <a:rPr sz="3200">
                          <a:latin typeface="Courier New"/>
                          <a:ea typeface="Courier New"/>
                          <a:cs typeface="Courier New"/>
                          <a:sym typeface="Courier New"/>
                        </a:rPr>
                        <a:t>g</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extLst>
                  <a:ext uri="{0D108BD9-81ED-4DB2-BD59-A6C34878D82A}">
                    <a16:rowId xmlns:a16="http://schemas.microsoft.com/office/drawing/2014/main" val="10006"/>
                  </a:ext>
                </a:extLst>
              </a:tr>
              <a:tr h="830777">
                <a:tc>
                  <a:txBody>
                    <a:bodyPr/>
                    <a:lstStyle/>
                    <a:p>
                      <a:pPr defTabSz="1828800">
                        <a:defRPr sz="1800"/>
                      </a:pPr>
                      <a:r>
                        <a:rPr sz="3200">
                          <a:latin typeface="Arial"/>
                          <a:ea typeface="Arial"/>
                          <a:cs typeface="Arial"/>
                          <a:sym typeface="Arial"/>
                        </a:rPr>
                        <a:t>U.S. Army Research Lab</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tc>
                  <a:txBody>
                    <a:bodyPr/>
                    <a:lstStyle/>
                    <a:p>
                      <a:pPr defTabSz="1828800">
                        <a:defRPr sz="1800"/>
                      </a:pPr>
                      <a:r>
                        <a:rPr sz="3200">
                          <a:latin typeface="Courier New"/>
                          <a:ea typeface="Courier New"/>
                          <a:cs typeface="Courier New"/>
                          <a:sym typeface="Courier New"/>
                        </a:rPr>
                        <a:t>h</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extLst>
                  <a:ext uri="{0D108BD9-81ED-4DB2-BD59-A6C34878D82A}">
                    <a16:rowId xmlns:a16="http://schemas.microsoft.com/office/drawing/2014/main" val="10007"/>
                  </a:ext>
                </a:extLst>
              </a:tr>
              <a:tr h="830777">
                <a:tc>
                  <a:txBody>
                    <a:bodyPr/>
                    <a:lstStyle/>
                    <a:p>
                      <a:pPr defTabSz="1828800">
                        <a:defRPr sz="1800"/>
                      </a:pPr>
                      <a:r>
                        <a:rPr sz="3200">
                          <a:latin typeface="Arial"/>
                          <a:ea typeface="Arial"/>
                          <a:cs typeface="Arial"/>
                          <a:sym typeface="Arial"/>
                        </a:rPr>
                        <a:t>Netnod</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tc>
                  <a:txBody>
                    <a:bodyPr/>
                    <a:lstStyle/>
                    <a:p>
                      <a:pPr defTabSz="1828800">
                        <a:defRPr sz="1800"/>
                      </a:pPr>
                      <a:r>
                        <a:rPr sz="3200">
                          <a:latin typeface="Courier New"/>
                          <a:ea typeface="Courier New"/>
                          <a:cs typeface="Courier New"/>
                          <a:sym typeface="Courier New"/>
                        </a:rPr>
                        <a:t>i</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extLst>
                  <a:ext uri="{0D108BD9-81ED-4DB2-BD59-A6C34878D82A}">
                    <a16:rowId xmlns:a16="http://schemas.microsoft.com/office/drawing/2014/main" val="10008"/>
                  </a:ext>
                </a:extLst>
              </a:tr>
              <a:tr h="830777">
                <a:tc>
                  <a:txBody>
                    <a:bodyPr/>
                    <a:lstStyle/>
                    <a:p>
                      <a:pPr defTabSz="1828800">
                        <a:defRPr sz="1800"/>
                      </a:pPr>
                      <a:r>
                        <a:rPr sz="3200" dirty="0">
                          <a:latin typeface="Arial"/>
                          <a:ea typeface="Arial"/>
                          <a:cs typeface="Arial"/>
                          <a:sym typeface="Arial"/>
                        </a:rPr>
                        <a:t>Verisign, Inc.</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tc>
                  <a:txBody>
                    <a:bodyPr/>
                    <a:lstStyle/>
                    <a:p>
                      <a:pPr defTabSz="1828800">
                        <a:defRPr sz="1800"/>
                      </a:pPr>
                      <a:r>
                        <a:rPr sz="3200">
                          <a:latin typeface="Courier New"/>
                          <a:ea typeface="Courier New"/>
                          <a:cs typeface="Courier New"/>
                          <a:sym typeface="Courier New"/>
                        </a:rPr>
                        <a:t>j</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extLst>
                  <a:ext uri="{0D108BD9-81ED-4DB2-BD59-A6C34878D82A}">
                    <a16:rowId xmlns:a16="http://schemas.microsoft.com/office/drawing/2014/main" val="10009"/>
                  </a:ext>
                </a:extLst>
              </a:tr>
              <a:tr h="830777">
                <a:tc>
                  <a:txBody>
                    <a:bodyPr/>
                    <a:lstStyle/>
                    <a:p>
                      <a:pPr defTabSz="1828800">
                        <a:defRPr sz="1800"/>
                      </a:pPr>
                      <a:r>
                        <a:rPr sz="3200">
                          <a:latin typeface="Arial"/>
                          <a:ea typeface="Arial"/>
                          <a:cs typeface="Arial"/>
                          <a:sym typeface="Arial"/>
                        </a:rPr>
                        <a:t>RIPE NCC</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tc>
                  <a:txBody>
                    <a:bodyPr/>
                    <a:lstStyle/>
                    <a:p>
                      <a:pPr defTabSz="1828800">
                        <a:defRPr sz="1800"/>
                      </a:pPr>
                      <a:r>
                        <a:rPr sz="3200">
                          <a:latin typeface="Courier New"/>
                          <a:ea typeface="Courier New"/>
                          <a:cs typeface="Courier New"/>
                          <a:sym typeface="Courier New"/>
                        </a:rPr>
                        <a:t>k</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extLst>
                  <a:ext uri="{0D108BD9-81ED-4DB2-BD59-A6C34878D82A}">
                    <a16:rowId xmlns:a16="http://schemas.microsoft.com/office/drawing/2014/main" val="10010"/>
                  </a:ext>
                </a:extLst>
              </a:tr>
              <a:tr h="830777">
                <a:tc>
                  <a:txBody>
                    <a:bodyPr/>
                    <a:lstStyle/>
                    <a:p>
                      <a:pPr defTabSz="1828800">
                        <a:defRPr sz="1800"/>
                      </a:pPr>
                      <a:r>
                        <a:rPr sz="3200">
                          <a:latin typeface="Arial"/>
                          <a:ea typeface="Arial"/>
                          <a:cs typeface="Arial"/>
                          <a:sym typeface="Arial"/>
                        </a:rPr>
                        <a:t>ICANN</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tc>
                  <a:txBody>
                    <a:bodyPr/>
                    <a:lstStyle/>
                    <a:p>
                      <a:pPr defTabSz="1828800">
                        <a:defRPr sz="1800"/>
                      </a:pPr>
                      <a:r>
                        <a:rPr sz="3200">
                          <a:latin typeface="Courier New"/>
                          <a:ea typeface="Courier New"/>
                          <a:cs typeface="Courier New"/>
                          <a:sym typeface="Courier New"/>
                        </a:rPr>
                        <a:t>l</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extLst>
                  <a:ext uri="{0D108BD9-81ED-4DB2-BD59-A6C34878D82A}">
                    <a16:rowId xmlns:a16="http://schemas.microsoft.com/office/drawing/2014/main" val="10011"/>
                  </a:ext>
                </a:extLst>
              </a:tr>
              <a:tr h="830777">
                <a:tc>
                  <a:txBody>
                    <a:bodyPr/>
                    <a:lstStyle/>
                    <a:p>
                      <a:pPr defTabSz="1828800">
                        <a:defRPr sz="1800"/>
                      </a:pPr>
                      <a:r>
                        <a:rPr sz="3200">
                          <a:latin typeface="Arial"/>
                          <a:ea typeface="Arial"/>
                          <a:cs typeface="Arial"/>
                          <a:sym typeface="Arial"/>
                        </a:rPr>
                        <a:t>WIDE Project</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tc>
                  <a:txBody>
                    <a:bodyPr/>
                    <a:lstStyle/>
                    <a:p>
                      <a:pPr defTabSz="1828800">
                        <a:defRPr sz="1800"/>
                      </a:pPr>
                      <a:r>
                        <a:rPr sz="3200" dirty="0">
                          <a:latin typeface="Courier New"/>
                          <a:ea typeface="Courier New"/>
                          <a:cs typeface="Courier New"/>
                          <a:sym typeface="Courier New"/>
                        </a:rPr>
                        <a:t>m</a:t>
                      </a:r>
                    </a:p>
                  </a:txBody>
                  <a:tcPr marL="91425" marR="91425" marT="91425" marB="91425" anchor="ctr" horzOverflow="overflow">
                    <a:lnL w="12700">
                      <a:solidFill>
                        <a:srgbClr val="9E9E9E"/>
                      </a:solidFill>
                    </a:lnL>
                    <a:lnR w="12700">
                      <a:solidFill>
                        <a:srgbClr val="9E9E9E"/>
                      </a:solidFill>
                    </a:lnR>
                    <a:lnT w="12700">
                      <a:solidFill>
                        <a:srgbClr val="9E9E9E"/>
                      </a:solidFill>
                    </a:lnT>
                    <a:lnB w="12700">
                      <a:solidFill>
                        <a:srgbClr val="9E9E9E"/>
                      </a:solidFill>
                    </a:lnB>
                    <a:no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08779937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7" name="Google Shape;213;p26"/>
          <p:cNvGraphicFramePr/>
          <p:nvPr>
            <p:extLst>
              <p:ext uri="{D42A27DB-BD31-4B8C-83A1-F6EECF244321}">
                <p14:modId xmlns:p14="http://schemas.microsoft.com/office/powerpoint/2010/main" val="1420685882"/>
              </p:ext>
            </p:extLst>
          </p:nvPr>
        </p:nvGraphicFramePr>
        <p:xfrm>
          <a:off x="11702294" y="2512663"/>
          <a:ext cx="12112736" cy="10996895"/>
        </p:xfrm>
        <a:graphic>
          <a:graphicData uri="http://schemas.openxmlformats.org/drawingml/2006/table">
            <a:tbl>
              <a:tblPr>
                <a:tableStyleId>{4C3C2611-4C71-4FC5-86AE-919BDF0F9419}</a:tableStyleId>
              </a:tblPr>
              <a:tblGrid>
                <a:gridCol w="9049516">
                  <a:extLst>
                    <a:ext uri="{9D8B030D-6E8A-4147-A177-3AD203B41FA5}">
                      <a16:colId xmlns:a16="http://schemas.microsoft.com/office/drawing/2014/main" val="20000"/>
                    </a:ext>
                  </a:extLst>
                </a:gridCol>
                <a:gridCol w="1644897">
                  <a:extLst>
                    <a:ext uri="{9D8B030D-6E8A-4147-A177-3AD203B41FA5}">
                      <a16:colId xmlns:a16="http://schemas.microsoft.com/office/drawing/2014/main" val="20001"/>
                    </a:ext>
                  </a:extLst>
                </a:gridCol>
                <a:gridCol w="1418323">
                  <a:extLst>
                    <a:ext uri="{9D8B030D-6E8A-4147-A177-3AD203B41FA5}">
                      <a16:colId xmlns:a16="http://schemas.microsoft.com/office/drawing/2014/main" val="20002"/>
                    </a:ext>
                  </a:extLst>
                </a:gridCol>
              </a:tblGrid>
              <a:tr h="845915">
                <a:tc>
                  <a:txBody>
                    <a:bodyPr/>
                    <a:lstStyle/>
                    <a:p>
                      <a:pPr defTabSz="1828800">
                        <a:defRPr sz="1800"/>
                      </a:pPr>
                      <a:r>
                        <a:rPr sz="3200" dirty="0">
                          <a:sym typeface="Arial"/>
                        </a:rPr>
                        <a:t>Verisign, Inc.</a:t>
                      </a:r>
                      <a:endParaRPr sz="3200" dirty="0">
                        <a:latin typeface="Arial"/>
                        <a:ea typeface="Arial"/>
                        <a:cs typeface="Arial"/>
                        <a:sym typeface="Arial"/>
                      </a:endParaRPr>
                    </a:p>
                  </a:txBody>
                  <a:tcPr marL="91425" marR="91425" marT="91425" marB="91425" anchor="ctr" horzOverflow="overflow"/>
                </a:tc>
                <a:tc>
                  <a:txBody>
                    <a:bodyPr/>
                    <a:lstStyle/>
                    <a:p>
                      <a:pPr defTabSz="1828800">
                        <a:defRPr sz="1800"/>
                      </a:pPr>
                      <a:r>
                        <a:rPr sz="3200">
                          <a:sym typeface="Courier New"/>
                        </a:rPr>
                        <a:t>a</a:t>
                      </a:r>
                      <a:endParaRPr sz="3200">
                        <a:latin typeface="Courier New"/>
                        <a:ea typeface="Courier New"/>
                        <a:cs typeface="Courier New"/>
                        <a:sym typeface="Courier New"/>
                      </a:endParaRPr>
                    </a:p>
                  </a:txBody>
                  <a:tcPr marL="91425" marR="91425" marT="91425" marB="91425" anchor="ctr" horzOverflow="overflow"/>
                </a:tc>
                <a:tc>
                  <a:txBody>
                    <a:bodyPr/>
                    <a:lstStyle/>
                    <a:p>
                      <a:pPr defTabSz="1828800">
                        <a:defRPr sz="1800"/>
                      </a:pPr>
                      <a:r>
                        <a:rPr sz="3200">
                          <a:sym typeface="Arial"/>
                        </a:rPr>
                        <a:t>5</a:t>
                      </a:r>
                      <a:endParaRPr sz="3200">
                        <a:latin typeface="Arial"/>
                        <a:ea typeface="Arial"/>
                        <a:cs typeface="Arial"/>
                        <a:sym typeface="Arial"/>
                      </a:endParaRPr>
                    </a:p>
                  </a:txBody>
                  <a:tcPr marL="91425" marR="91425" marT="91425" marB="91425" anchor="ctr" horzOverflow="overflow"/>
                </a:tc>
                <a:extLst>
                  <a:ext uri="{0D108BD9-81ED-4DB2-BD59-A6C34878D82A}">
                    <a16:rowId xmlns:a16="http://schemas.microsoft.com/office/drawing/2014/main" val="10000"/>
                  </a:ext>
                </a:extLst>
              </a:tr>
              <a:tr h="845915">
                <a:tc>
                  <a:txBody>
                    <a:bodyPr/>
                    <a:lstStyle/>
                    <a:p>
                      <a:pPr defTabSz="1828800">
                        <a:defRPr sz="1800"/>
                      </a:pPr>
                      <a:r>
                        <a:rPr sz="3200" dirty="0">
                          <a:sym typeface="Arial"/>
                        </a:rPr>
                        <a:t>Information Sciences Institute</a:t>
                      </a:r>
                      <a:endParaRPr sz="3200" dirty="0">
                        <a:latin typeface="Arial"/>
                        <a:ea typeface="Arial"/>
                        <a:cs typeface="Arial"/>
                        <a:sym typeface="Arial"/>
                      </a:endParaRPr>
                    </a:p>
                  </a:txBody>
                  <a:tcPr marL="91425" marR="91425" marT="91425" marB="91425" anchor="ctr" horzOverflow="overflow"/>
                </a:tc>
                <a:tc>
                  <a:txBody>
                    <a:bodyPr/>
                    <a:lstStyle/>
                    <a:p>
                      <a:pPr defTabSz="1828800">
                        <a:defRPr sz="1800"/>
                      </a:pPr>
                      <a:r>
                        <a:rPr sz="3200">
                          <a:sym typeface="Courier New"/>
                        </a:rPr>
                        <a:t>b</a:t>
                      </a:r>
                      <a:endParaRPr sz="3200">
                        <a:latin typeface="Courier New"/>
                        <a:ea typeface="Courier New"/>
                        <a:cs typeface="Courier New"/>
                        <a:sym typeface="Courier New"/>
                      </a:endParaRPr>
                    </a:p>
                  </a:txBody>
                  <a:tcPr marL="91425" marR="91425" marT="91425" marB="91425" anchor="ctr" horzOverflow="overflow"/>
                </a:tc>
                <a:tc>
                  <a:txBody>
                    <a:bodyPr/>
                    <a:lstStyle/>
                    <a:p>
                      <a:pPr defTabSz="1828800">
                        <a:defRPr sz="1800"/>
                      </a:pPr>
                      <a:r>
                        <a:rPr sz="3200">
                          <a:sym typeface="Arial"/>
                        </a:rPr>
                        <a:t>2</a:t>
                      </a:r>
                      <a:endParaRPr sz="3200">
                        <a:latin typeface="Arial"/>
                        <a:ea typeface="Arial"/>
                        <a:cs typeface="Arial"/>
                        <a:sym typeface="Arial"/>
                      </a:endParaRPr>
                    </a:p>
                  </a:txBody>
                  <a:tcPr marL="91425" marR="91425" marT="91425" marB="91425" anchor="ctr" horzOverflow="overflow"/>
                </a:tc>
                <a:extLst>
                  <a:ext uri="{0D108BD9-81ED-4DB2-BD59-A6C34878D82A}">
                    <a16:rowId xmlns:a16="http://schemas.microsoft.com/office/drawing/2014/main" val="10001"/>
                  </a:ext>
                </a:extLst>
              </a:tr>
              <a:tr h="845915">
                <a:tc>
                  <a:txBody>
                    <a:bodyPr/>
                    <a:lstStyle/>
                    <a:p>
                      <a:pPr defTabSz="1828800">
                        <a:defRPr sz="1800"/>
                      </a:pPr>
                      <a:r>
                        <a:rPr sz="3200" dirty="0">
                          <a:sym typeface="Arial"/>
                        </a:rPr>
                        <a:t>Cogent Communications</a:t>
                      </a:r>
                      <a:endParaRPr sz="3200" dirty="0">
                        <a:latin typeface="Arial"/>
                        <a:ea typeface="Arial"/>
                        <a:cs typeface="Arial"/>
                        <a:sym typeface="Arial"/>
                      </a:endParaRPr>
                    </a:p>
                  </a:txBody>
                  <a:tcPr marL="91425" marR="91425" marT="91425" marB="91425" anchor="ctr" horzOverflow="overflow"/>
                </a:tc>
                <a:tc>
                  <a:txBody>
                    <a:bodyPr/>
                    <a:lstStyle/>
                    <a:p>
                      <a:pPr defTabSz="1828800">
                        <a:defRPr sz="1800"/>
                      </a:pPr>
                      <a:r>
                        <a:rPr sz="3200">
                          <a:sym typeface="Courier New"/>
                        </a:rPr>
                        <a:t>c</a:t>
                      </a:r>
                      <a:endParaRPr sz="3200">
                        <a:latin typeface="Courier New"/>
                        <a:ea typeface="Courier New"/>
                        <a:cs typeface="Courier New"/>
                        <a:sym typeface="Courier New"/>
                      </a:endParaRPr>
                    </a:p>
                  </a:txBody>
                  <a:tcPr marL="91425" marR="91425" marT="91425" marB="91425" anchor="ctr" horzOverflow="overflow"/>
                </a:tc>
                <a:tc>
                  <a:txBody>
                    <a:bodyPr/>
                    <a:lstStyle/>
                    <a:p>
                      <a:pPr defTabSz="1828800">
                        <a:defRPr sz="1800"/>
                      </a:pPr>
                      <a:r>
                        <a:rPr sz="3200">
                          <a:sym typeface="Arial"/>
                        </a:rPr>
                        <a:t>10</a:t>
                      </a:r>
                      <a:endParaRPr sz="3200">
                        <a:latin typeface="Arial"/>
                        <a:ea typeface="Arial"/>
                        <a:cs typeface="Arial"/>
                        <a:sym typeface="Arial"/>
                      </a:endParaRPr>
                    </a:p>
                  </a:txBody>
                  <a:tcPr marL="91425" marR="91425" marT="91425" marB="91425" anchor="ctr" horzOverflow="overflow"/>
                </a:tc>
                <a:extLst>
                  <a:ext uri="{0D108BD9-81ED-4DB2-BD59-A6C34878D82A}">
                    <a16:rowId xmlns:a16="http://schemas.microsoft.com/office/drawing/2014/main" val="10002"/>
                  </a:ext>
                </a:extLst>
              </a:tr>
              <a:tr h="845915">
                <a:tc>
                  <a:txBody>
                    <a:bodyPr/>
                    <a:lstStyle/>
                    <a:p>
                      <a:pPr defTabSz="1828800">
                        <a:defRPr sz="1800"/>
                      </a:pPr>
                      <a:r>
                        <a:rPr sz="3200" dirty="0">
                          <a:sym typeface="Arial"/>
                        </a:rPr>
                        <a:t>University of Maryland</a:t>
                      </a:r>
                      <a:endParaRPr sz="3200" dirty="0">
                        <a:latin typeface="Arial"/>
                        <a:ea typeface="Arial"/>
                        <a:cs typeface="Arial"/>
                        <a:sym typeface="Arial"/>
                      </a:endParaRPr>
                    </a:p>
                  </a:txBody>
                  <a:tcPr marL="91425" marR="91425" marT="91425" marB="91425" anchor="ctr" horzOverflow="overflow"/>
                </a:tc>
                <a:tc>
                  <a:txBody>
                    <a:bodyPr/>
                    <a:lstStyle/>
                    <a:p>
                      <a:pPr defTabSz="1828800">
                        <a:defRPr sz="1800"/>
                      </a:pPr>
                      <a:r>
                        <a:rPr sz="3200">
                          <a:sym typeface="Courier New"/>
                        </a:rPr>
                        <a:t>d</a:t>
                      </a:r>
                      <a:endParaRPr sz="3200">
                        <a:latin typeface="Courier New"/>
                        <a:ea typeface="Courier New"/>
                        <a:cs typeface="Courier New"/>
                        <a:sym typeface="Courier New"/>
                      </a:endParaRPr>
                    </a:p>
                  </a:txBody>
                  <a:tcPr marL="91425" marR="91425" marT="91425" marB="91425" anchor="ctr" horzOverflow="overflow"/>
                </a:tc>
                <a:tc>
                  <a:txBody>
                    <a:bodyPr/>
                    <a:lstStyle/>
                    <a:p>
                      <a:pPr defTabSz="1828800">
                        <a:defRPr sz="1800"/>
                      </a:pPr>
                      <a:r>
                        <a:rPr sz="3200">
                          <a:sym typeface="Arial"/>
                        </a:rPr>
                        <a:t>128</a:t>
                      </a:r>
                      <a:endParaRPr sz="3200">
                        <a:latin typeface="Arial"/>
                        <a:ea typeface="Arial"/>
                        <a:cs typeface="Arial"/>
                        <a:sym typeface="Arial"/>
                      </a:endParaRPr>
                    </a:p>
                  </a:txBody>
                  <a:tcPr marL="91425" marR="91425" marT="91425" marB="91425" anchor="ctr" horzOverflow="overflow"/>
                </a:tc>
                <a:extLst>
                  <a:ext uri="{0D108BD9-81ED-4DB2-BD59-A6C34878D82A}">
                    <a16:rowId xmlns:a16="http://schemas.microsoft.com/office/drawing/2014/main" val="10003"/>
                  </a:ext>
                </a:extLst>
              </a:tr>
              <a:tr h="845915">
                <a:tc>
                  <a:txBody>
                    <a:bodyPr/>
                    <a:lstStyle/>
                    <a:p>
                      <a:pPr defTabSz="1828800">
                        <a:defRPr sz="1800"/>
                      </a:pPr>
                      <a:r>
                        <a:rPr sz="3200" dirty="0">
                          <a:sym typeface="Arial"/>
                        </a:rPr>
                        <a:t>NASA Ames Research Center</a:t>
                      </a:r>
                      <a:endParaRPr sz="3200" dirty="0">
                        <a:latin typeface="Arial"/>
                        <a:ea typeface="Arial"/>
                        <a:cs typeface="Arial"/>
                        <a:sym typeface="Arial"/>
                      </a:endParaRPr>
                    </a:p>
                  </a:txBody>
                  <a:tcPr marL="91425" marR="91425" marT="91425" marB="91425" anchor="ctr" horzOverflow="overflow"/>
                </a:tc>
                <a:tc>
                  <a:txBody>
                    <a:bodyPr/>
                    <a:lstStyle/>
                    <a:p>
                      <a:pPr defTabSz="1828800">
                        <a:defRPr sz="1800"/>
                      </a:pPr>
                      <a:r>
                        <a:rPr sz="3200">
                          <a:sym typeface="Courier New"/>
                        </a:rPr>
                        <a:t>e</a:t>
                      </a:r>
                      <a:endParaRPr sz="3200">
                        <a:latin typeface="Courier New"/>
                        <a:ea typeface="Courier New"/>
                        <a:cs typeface="Courier New"/>
                        <a:sym typeface="Courier New"/>
                      </a:endParaRPr>
                    </a:p>
                  </a:txBody>
                  <a:tcPr marL="91425" marR="91425" marT="91425" marB="91425" anchor="ctr" horzOverflow="overflow"/>
                </a:tc>
                <a:tc>
                  <a:txBody>
                    <a:bodyPr/>
                    <a:lstStyle/>
                    <a:p>
                      <a:pPr defTabSz="1828800">
                        <a:defRPr sz="1800"/>
                      </a:pPr>
                      <a:r>
                        <a:rPr sz="3200">
                          <a:sym typeface="Arial"/>
                        </a:rPr>
                        <a:t>191</a:t>
                      </a:r>
                      <a:endParaRPr sz="3200">
                        <a:latin typeface="Arial"/>
                        <a:ea typeface="Arial"/>
                        <a:cs typeface="Arial"/>
                        <a:sym typeface="Arial"/>
                      </a:endParaRPr>
                    </a:p>
                  </a:txBody>
                  <a:tcPr marL="91425" marR="91425" marT="91425" marB="91425" anchor="ctr" horzOverflow="overflow"/>
                </a:tc>
                <a:extLst>
                  <a:ext uri="{0D108BD9-81ED-4DB2-BD59-A6C34878D82A}">
                    <a16:rowId xmlns:a16="http://schemas.microsoft.com/office/drawing/2014/main" val="10004"/>
                  </a:ext>
                </a:extLst>
              </a:tr>
              <a:tr h="845915">
                <a:tc>
                  <a:txBody>
                    <a:bodyPr/>
                    <a:lstStyle/>
                    <a:p>
                      <a:pPr defTabSz="1828800">
                        <a:defRPr sz="1800"/>
                      </a:pPr>
                      <a:r>
                        <a:rPr sz="3200" dirty="0">
                          <a:sym typeface="Arial"/>
                        </a:rPr>
                        <a:t>Internet Systems Consortium, Inc.</a:t>
                      </a:r>
                      <a:endParaRPr sz="3200" dirty="0">
                        <a:latin typeface="Arial"/>
                        <a:ea typeface="Arial"/>
                        <a:cs typeface="Arial"/>
                        <a:sym typeface="Arial"/>
                      </a:endParaRPr>
                    </a:p>
                  </a:txBody>
                  <a:tcPr marL="91425" marR="91425" marT="91425" marB="91425" anchor="ctr" horzOverflow="overflow"/>
                </a:tc>
                <a:tc>
                  <a:txBody>
                    <a:bodyPr/>
                    <a:lstStyle/>
                    <a:p>
                      <a:pPr defTabSz="1828800">
                        <a:defRPr sz="1800"/>
                      </a:pPr>
                      <a:r>
                        <a:rPr sz="3200">
                          <a:sym typeface="Courier New"/>
                        </a:rPr>
                        <a:t>f</a:t>
                      </a:r>
                      <a:endParaRPr sz="3200">
                        <a:latin typeface="Courier New"/>
                        <a:ea typeface="Courier New"/>
                        <a:cs typeface="Courier New"/>
                        <a:sym typeface="Courier New"/>
                      </a:endParaRPr>
                    </a:p>
                  </a:txBody>
                  <a:tcPr marL="91425" marR="91425" marT="91425" marB="91425" anchor="ctr" horzOverflow="overflow"/>
                </a:tc>
                <a:tc>
                  <a:txBody>
                    <a:bodyPr/>
                    <a:lstStyle/>
                    <a:p>
                      <a:pPr defTabSz="1828800">
                        <a:defRPr sz="1800"/>
                      </a:pPr>
                      <a:r>
                        <a:rPr sz="3200">
                          <a:sym typeface="Arial"/>
                        </a:rPr>
                        <a:t>193</a:t>
                      </a:r>
                      <a:endParaRPr sz="3200">
                        <a:latin typeface="Arial"/>
                        <a:ea typeface="Arial"/>
                        <a:cs typeface="Arial"/>
                        <a:sym typeface="Arial"/>
                      </a:endParaRPr>
                    </a:p>
                  </a:txBody>
                  <a:tcPr marL="91425" marR="91425" marT="91425" marB="91425" anchor="ctr" horzOverflow="overflow"/>
                </a:tc>
                <a:extLst>
                  <a:ext uri="{0D108BD9-81ED-4DB2-BD59-A6C34878D82A}">
                    <a16:rowId xmlns:a16="http://schemas.microsoft.com/office/drawing/2014/main" val="10005"/>
                  </a:ext>
                </a:extLst>
              </a:tr>
              <a:tr h="845915">
                <a:tc>
                  <a:txBody>
                    <a:bodyPr/>
                    <a:lstStyle/>
                    <a:p>
                      <a:pPr defTabSz="1828800">
                        <a:defRPr sz="1800"/>
                      </a:pPr>
                      <a:r>
                        <a:rPr sz="3200">
                          <a:sym typeface="Arial"/>
                        </a:rPr>
                        <a:t>U.S. DOD Network Information Center</a:t>
                      </a:r>
                      <a:endParaRPr sz="3200">
                        <a:latin typeface="Arial"/>
                        <a:ea typeface="Arial"/>
                        <a:cs typeface="Arial"/>
                        <a:sym typeface="Arial"/>
                      </a:endParaRPr>
                    </a:p>
                  </a:txBody>
                  <a:tcPr marL="91425" marR="91425" marT="91425" marB="91425" anchor="ctr" horzOverflow="overflow"/>
                </a:tc>
                <a:tc>
                  <a:txBody>
                    <a:bodyPr/>
                    <a:lstStyle/>
                    <a:p>
                      <a:pPr defTabSz="1828800">
                        <a:defRPr sz="1800"/>
                      </a:pPr>
                      <a:r>
                        <a:rPr sz="3200">
                          <a:sym typeface="Courier New"/>
                        </a:rPr>
                        <a:t>g</a:t>
                      </a:r>
                      <a:endParaRPr sz="3200">
                        <a:latin typeface="Courier New"/>
                        <a:ea typeface="Courier New"/>
                        <a:cs typeface="Courier New"/>
                        <a:sym typeface="Courier New"/>
                      </a:endParaRPr>
                    </a:p>
                  </a:txBody>
                  <a:tcPr marL="91425" marR="91425" marT="91425" marB="91425" anchor="ctr" horzOverflow="overflow"/>
                </a:tc>
                <a:tc>
                  <a:txBody>
                    <a:bodyPr/>
                    <a:lstStyle/>
                    <a:p>
                      <a:pPr defTabSz="1828800">
                        <a:defRPr sz="1800"/>
                      </a:pPr>
                      <a:r>
                        <a:rPr sz="3200">
                          <a:sym typeface="Arial"/>
                        </a:rPr>
                        <a:t>6</a:t>
                      </a:r>
                      <a:endParaRPr sz="3200">
                        <a:latin typeface="Arial"/>
                        <a:ea typeface="Arial"/>
                        <a:cs typeface="Arial"/>
                        <a:sym typeface="Arial"/>
                      </a:endParaRPr>
                    </a:p>
                  </a:txBody>
                  <a:tcPr marL="91425" marR="91425" marT="91425" marB="91425" anchor="ctr" horzOverflow="overflow"/>
                </a:tc>
                <a:extLst>
                  <a:ext uri="{0D108BD9-81ED-4DB2-BD59-A6C34878D82A}">
                    <a16:rowId xmlns:a16="http://schemas.microsoft.com/office/drawing/2014/main" val="10006"/>
                  </a:ext>
                </a:extLst>
              </a:tr>
              <a:tr h="845915">
                <a:tc>
                  <a:txBody>
                    <a:bodyPr/>
                    <a:lstStyle/>
                    <a:p>
                      <a:pPr defTabSz="1828800">
                        <a:defRPr sz="1800"/>
                      </a:pPr>
                      <a:r>
                        <a:rPr sz="3200">
                          <a:sym typeface="Arial"/>
                        </a:rPr>
                        <a:t>U.S. Army Research Lab</a:t>
                      </a:r>
                      <a:endParaRPr sz="3200">
                        <a:latin typeface="Arial"/>
                        <a:ea typeface="Arial"/>
                        <a:cs typeface="Arial"/>
                        <a:sym typeface="Arial"/>
                      </a:endParaRPr>
                    </a:p>
                  </a:txBody>
                  <a:tcPr marL="91425" marR="91425" marT="91425" marB="91425" anchor="ctr" horzOverflow="overflow"/>
                </a:tc>
                <a:tc>
                  <a:txBody>
                    <a:bodyPr/>
                    <a:lstStyle/>
                    <a:p>
                      <a:pPr defTabSz="1828800">
                        <a:defRPr sz="1800"/>
                      </a:pPr>
                      <a:r>
                        <a:rPr sz="3200" dirty="0">
                          <a:sym typeface="Courier New"/>
                        </a:rPr>
                        <a:t>h</a:t>
                      </a:r>
                      <a:endParaRPr sz="3200" dirty="0">
                        <a:latin typeface="Courier New"/>
                        <a:ea typeface="Courier New"/>
                        <a:cs typeface="Courier New"/>
                        <a:sym typeface="Courier New"/>
                      </a:endParaRPr>
                    </a:p>
                  </a:txBody>
                  <a:tcPr marL="91425" marR="91425" marT="91425" marB="91425" anchor="ctr" horzOverflow="overflow"/>
                </a:tc>
                <a:tc>
                  <a:txBody>
                    <a:bodyPr/>
                    <a:lstStyle/>
                    <a:p>
                      <a:pPr defTabSz="1828800">
                        <a:defRPr sz="1800"/>
                      </a:pPr>
                      <a:r>
                        <a:rPr sz="3200">
                          <a:sym typeface="Arial"/>
                        </a:rPr>
                        <a:t>2</a:t>
                      </a:r>
                      <a:endParaRPr sz="3200">
                        <a:latin typeface="Arial"/>
                        <a:ea typeface="Arial"/>
                        <a:cs typeface="Arial"/>
                        <a:sym typeface="Arial"/>
                      </a:endParaRPr>
                    </a:p>
                  </a:txBody>
                  <a:tcPr marL="91425" marR="91425" marT="91425" marB="91425" anchor="ctr" horzOverflow="overflow"/>
                </a:tc>
                <a:extLst>
                  <a:ext uri="{0D108BD9-81ED-4DB2-BD59-A6C34878D82A}">
                    <a16:rowId xmlns:a16="http://schemas.microsoft.com/office/drawing/2014/main" val="10007"/>
                  </a:ext>
                </a:extLst>
              </a:tr>
              <a:tr h="845915">
                <a:tc>
                  <a:txBody>
                    <a:bodyPr/>
                    <a:lstStyle/>
                    <a:p>
                      <a:pPr defTabSz="1828800">
                        <a:defRPr sz="1800"/>
                      </a:pPr>
                      <a:r>
                        <a:rPr sz="3200">
                          <a:sym typeface="Arial"/>
                        </a:rPr>
                        <a:t>Netnod</a:t>
                      </a:r>
                      <a:endParaRPr sz="3200">
                        <a:latin typeface="Arial"/>
                        <a:ea typeface="Arial"/>
                        <a:cs typeface="Arial"/>
                        <a:sym typeface="Arial"/>
                      </a:endParaRPr>
                    </a:p>
                  </a:txBody>
                  <a:tcPr marL="91425" marR="91425" marT="91425" marB="91425" anchor="ctr" horzOverflow="overflow"/>
                </a:tc>
                <a:tc>
                  <a:txBody>
                    <a:bodyPr/>
                    <a:lstStyle/>
                    <a:p>
                      <a:pPr defTabSz="1828800">
                        <a:defRPr sz="1800"/>
                      </a:pPr>
                      <a:r>
                        <a:rPr sz="3200">
                          <a:sym typeface="Courier New"/>
                        </a:rPr>
                        <a:t>i</a:t>
                      </a:r>
                      <a:endParaRPr sz="3200">
                        <a:latin typeface="Courier New"/>
                        <a:ea typeface="Courier New"/>
                        <a:cs typeface="Courier New"/>
                        <a:sym typeface="Courier New"/>
                      </a:endParaRPr>
                    </a:p>
                  </a:txBody>
                  <a:tcPr marL="91425" marR="91425" marT="91425" marB="91425" anchor="ctr" horzOverflow="overflow"/>
                </a:tc>
                <a:tc>
                  <a:txBody>
                    <a:bodyPr/>
                    <a:lstStyle/>
                    <a:p>
                      <a:pPr defTabSz="1828800">
                        <a:defRPr sz="1800"/>
                      </a:pPr>
                      <a:r>
                        <a:rPr sz="3200">
                          <a:sym typeface="Arial"/>
                        </a:rPr>
                        <a:t>60</a:t>
                      </a:r>
                      <a:endParaRPr sz="3200">
                        <a:latin typeface="Arial"/>
                        <a:ea typeface="Arial"/>
                        <a:cs typeface="Arial"/>
                        <a:sym typeface="Arial"/>
                      </a:endParaRPr>
                    </a:p>
                  </a:txBody>
                  <a:tcPr marL="91425" marR="91425" marT="91425" marB="91425" anchor="ctr" horzOverflow="overflow"/>
                </a:tc>
                <a:extLst>
                  <a:ext uri="{0D108BD9-81ED-4DB2-BD59-A6C34878D82A}">
                    <a16:rowId xmlns:a16="http://schemas.microsoft.com/office/drawing/2014/main" val="10008"/>
                  </a:ext>
                </a:extLst>
              </a:tr>
              <a:tr h="845915">
                <a:tc>
                  <a:txBody>
                    <a:bodyPr/>
                    <a:lstStyle/>
                    <a:p>
                      <a:pPr defTabSz="1828800">
                        <a:defRPr sz="1800"/>
                      </a:pPr>
                      <a:r>
                        <a:rPr sz="3200">
                          <a:sym typeface="Arial"/>
                        </a:rPr>
                        <a:t>Verisign, Inc.</a:t>
                      </a:r>
                      <a:endParaRPr sz="3200">
                        <a:latin typeface="Arial"/>
                        <a:ea typeface="Arial"/>
                        <a:cs typeface="Arial"/>
                        <a:sym typeface="Arial"/>
                      </a:endParaRPr>
                    </a:p>
                  </a:txBody>
                  <a:tcPr marL="91425" marR="91425" marT="91425" marB="91425" anchor="ctr" horzOverflow="overflow"/>
                </a:tc>
                <a:tc>
                  <a:txBody>
                    <a:bodyPr/>
                    <a:lstStyle/>
                    <a:p>
                      <a:pPr defTabSz="1828800">
                        <a:defRPr sz="1800"/>
                      </a:pPr>
                      <a:r>
                        <a:rPr sz="3200">
                          <a:sym typeface="Courier New"/>
                        </a:rPr>
                        <a:t>j</a:t>
                      </a:r>
                      <a:endParaRPr sz="3200">
                        <a:latin typeface="Courier New"/>
                        <a:ea typeface="Courier New"/>
                        <a:cs typeface="Courier New"/>
                        <a:sym typeface="Courier New"/>
                      </a:endParaRPr>
                    </a:p>
                  </a:txBody>
                  <a:tcPr marL="91425" marR="91425" marT="91425" marB="91425" anchor="ctr" horzOverflow="overflow"/>
                </a:tc>
                <a:tc>
                  <a:txBody>
                    <a:bodyPr/>
                    <a:lstStyle/>
                    <a:p>
                      <a:pPr defTabSz="1828800">
                        <a:defRPr sz="1800"/>
                      </a:pPr>
                      <a:r>
                        <a:rPr sz="3200">
                          <a:sym typeface="Arial"/>
                        </a:rPr>
                        <a:t>159</a:t>
                      </a:r>
                      <a:endParaRPr sz="3200">
                        <a:latin typeface="Arial"/>
                        <a:ea typeface="Arial"/>
                        <a:cs typeface="Arial"/>
                        <a:sym typeface="Arial"/>
                      </a:endParaRPr>
                    </a:p>
                  </a:txBody>
                  <a:tcPr marL="91425" marR="91425" marT="91425" marB="91425" anchor="ctr" horzOverflow="overflow"/>
                </a:tc>
                <a:extLst>
                  <a:ext uri="{0D108BD9-81ED-4DB2-BD59-A6C34878D82A}">
                    <a16:rowId xmlns:a16="http://schemas.microsoft.com/office/drawing/2014/main" val="10009"/>
                  </a:ext>
                </a:extLst>
              </a:tr>
              <a:tr h="845915">
                <a:tc>
                  <a:txBody>
                    <a:bodyPr/>
                    <a:lstStyle/>
                    <a:p>
                      <a:pPr defTabSz="1828800">
                        <a:defRPr sz="1800"/>
                      </a:pPr>
                      <a:r>
                        <a:rPr sz="3200">
                          <a:sym typeface="Arial"/>
                        </a:rPr>
                        <a:t>RIPE NCC</a:t>
                      </a:r>
                      <a:endParaRPr sz="3200">
                        <a:latin typeface="Arial"/>
                        <a:ea typeface="Arial"/>
                        <a:cs typeface="Arial"/>
                        <a:sym typeface="Arial"/>
                      </a:endParaRPr>
                    </a:p>
                  </a:txBody>
                  <a:tcPr marL="91425" marR="91425" marT="91425" marB="91425" anchor="ctr" horzOverflow="overflow"/>
                </a:tc>
                <a:tc>
                  <a:txBody>
                    <a:bodyPr/>
                    <a:lstStyle/>
                    <a:p>
                      <a:pPr defTabSz="1828800">
                        <a:defRPr sz="1800"/>
                      </a:pPr>
                      <a:r>
                        <a:rPr sz="3200">
                          <a:sym typeface="Courier New"/>
                        </a:rPr>
                        <a:t>k</a:t>
                      </a:r>
                      <a:endParaRPr sz="3200">
                        <a:latin typeface="Courier New"/>
                        <a:ea typeface="Courier New"/>
                        <a:cs typeface="Courier New"/>
                        <a:sym typeface="Courier New"/>
                      </a:endParaRPr>
                    </a:p>
                  </a:txBody>
                  <a:tcPr marL="91425" marR="91425" marT="91425" marB="91425" anchor="ctr" horzOverflow="overflow"/>
                </a:tc>
                <a:tc>
                  <a:txBody>
                    <a:bodyPr/>
                    <a:lstStyle/>
                    <a:p>
                      <a:pPr defTabSz="1828800">
                        <a:defRPr sz="1800"/>
                      </a:pPr>
                      <a:r>
                        <a:rPr sz="3200" dirty="0">
                          <a:sym typeface="Arial"/>
                        </a:rPr>
                        <a:t>58</a:t>
                      </a:r>
                      <a:endParaRPr sz="3200" dirty="0">
                        <a:latin typeface="Arial"/>
                        <a:ea typeface="Arial"/>
                        <a:cs typeface="Arial"/>
                        <a:sym typeface="Arial"/>
                      </a:endParaRPr>
                    </a:p>
                  </a:txBody>
                  <a:tcPr marL="91425" marR="91425" marT="91425" marB="91425" anchor="ctr" horzOverflow="overflow"/>
                </a:tc>
                <a:extLst>
                  <a:ext uri="{0D108BD9-81ED-4DB2-BD59-A6C34878D82A}">
                    <a16:rowId xmlns:a16="http://schemas.microsoft.com/office/drawing/2014/main" val="10010"/>
                  </a:ext>
                </a:extLst>
              </a:tr>
              <a:tr h="845915">
                <a:tc>
                  <a:txBody>
                    <a:bodyPr/>
                    <a:lstStyle/>
                    <a:p>
                      <a:pPr defTabSz="1828800">
                        <a:defRPr sz="1800"/>
                      </a:pPr>
                      <a:r>
                        <a:rPr sz="3200">
                          <a:sym typeface="Arial"/>
                        </a:rPr>
                        <a:t>ICANN</a:t>
                      </a:r>
                      <a:endParaRPr sz="3200">
                        <a:latin typeface="Arial"/>
                        <a:ea typeface="Arial"/>
                        <a:cs typeface="Arial"/>
                        <a:sym typeface="Arial"/>
                      </a:endParaRPr>
                    </a:p>
                  </a:txBody>
                  <a:tcPr marL="91425" marR="91425" marT="91425" marB="91425" anchor="ctr" horzOverflow="overflow"/>
                </a:tc>
                <a:tc>
                  <a:txBody>
                    <a:bodyPr/>
                    <a:lstStyle/>
                    <a:p>
                      <a:pPr defTabSz="1828800">
                        <a:defRPr sz="1800"/>
                      </a:pPr>
                      <a:r>
                        <a:rPr sz="3200">
                          <a:sym typeface="Courier New"/>
                        </a:rPr>
                        <a:t>l</a:t>
                      </a:r>
                      <a:endParaRPr sz="3200">
                        <a:latin typeface="Courier New"/>
                        <a:ea typeface="Courier New"/>
                        <a:cs typeface="Courier New"/>
                        <a:sym typeface="Courier New"/>
                      </a:endParaRPr>
                    </a:p>
                  </a:txBody>
                  <a:tcPr marL="91425" marR="91425" marT="91425" marB="91425" anchor="ctr" horzOverflow="overflow"/>
                </a:tc>
                <a:tc>
                  <a:txBody>
                    <a:bodyPr/>
                    <a:lstStyle/>
                    <a:p>
                      <a:pPr defTabSz="1828800">
                        <a:defRPr sz="1800"/>
                      </a:pPr>
                      <a:r>
                        <a:rPr sz="3200" dirty="0">
                          <a:sym typeface="Arial"/>
                        </a:rPr>
                        <a:t>157</a:t>
                      </a:r>
                      <a:endParaRPr sz="3200" dirty="0">
                        <a:latin typeface="Arial"/>
                        <a:ea typeface="Arial"/>
                        <a:cs typeface="Arial"/>
                        <a:sym typeface="Arial"/>
                      </a:endParaRPr>
                    </a:p>
                  </a:txBody>
                  <a:tcPr marL="91425" marR="91425" marT="91425" marB="91425" anchor="ctr" horzOverflow="overflow"/>
                </a:tc>
                <a:extLst>
                  <a:ext uri="{0D108BD9-81ED-4DB2-BD59-A6C34878D82A}">
                    <a16:rowId xmlns:a16="http://schemas.microsoft.com/office/drawing/2014/main" val="10011"/>
                  </a:ext>
                </a:extLst>
              </a:tr>
              <a:tr h="845915">
                <a:tc>
                  <a:txBody>
                    <a:bodyPr/>
                    <a:lstStyle/>
                    <a:p>
                      <a:pPr defTabSz="1828800">
                        <a:defRPr sz="1800"/>
                      </a:pPr>
                      <a:r>
                        <a:rPr sz="3200" dirty="0">
                          <a:sym typeface="Arial"/>
                        </a:rPr>
                        <a:t>WIDE Project</a:t>
                      </a:r>
                      <a:endParaRPr sz="3200" dirty="0">
                        <a:latin typeface="Arial"/>
                        <a:ea typeface="Arial"/>
                        <a:cs typeface="Arial"/>
                        <a:sym typeface="Arial"/>
                      </a:endParaRPr>
                    </a:p>
                  </a:txBody>
                  <a:tcPr marL="91425" marR="91425" marT="91425" marB="91425" anchor="ctr" horzOverflow="overflow"/>
                </a:tc>
                <a:tc>
                  <a:txBody>
                    <a:bodyPr/>
                    <a:lstStyle/>
                    <a:p>
                      <a:pPr defTabSz="1828800">
                        <a:defRPr sz="1800"/>
                      </a:pPr>
                      <a:r>
                        <a:rPr sz="3200" dirty="0">
                          <a:sym typeface="Courier New"/>
                        </a:rPr>
                        <a:t>m</a:t>
                      </a:r>
                      <a:endParaRPr sz="3200" dirty="0">
                        <a:latin typeface="Courier New"/>
                        <a:ea typeface="Courier New"/>
                        <a:cs typeface="Courier New"/>
                        <a:sym typeface="Courier New"/>
                      </a:endParaRPr>
                    </a:p>
                  </a:txBody>
                  <a:tcPr marL="91425" marR="91425" marT="91425" marB="91425" anchor="ctr" horzOverflow="overflow"/>
                </a:tc>
                <a:tc>
                  <a:txBody>
                    <a:bodyPr/>
                    <a:lstStyle/>
                    <a:p>
                      <a:pPr defTabSz="1828800">
                        <a:defRPr sz="1800"/>
                      </a:pPr>
                      <a:r>
                        <a:rPr sz="3200" dirty="0">
                          <a:sym typeface="Arial"/>
                        </a:rPr>
                        <a:t>9</a:t>
                      </a:r>
                      <a:endParaRPr sz="3200" dirty="0">
                        <a:latin typeface="Arial"/>
                        <a:ea typeface="Arial"/>
                        <a:cs typeface="Arial"/>
                        <a:sym typeface="Arial"/>
                      </a:endParaRPr>
                    </a:p>
                  </a:txBody>
                  <a:tcPr marL="91425" marR="91425" marT="91425" marB="91425" anchor="ctr" horzOverflow="overflow"/>
                </a:tc>
                <a:extLst>
                  <a:ext uri="{0D108BD9-81ED-4DB2-BD59-A6C34878D82A}">
                    <a16:rowId xmlns:a16="http://schemas.microsoft.com/office/drawing/2014/main" val="10012"/>
                  </a:ext>
                </a:extLst>
              </a:tr>
            </a:tbl>
          </a:graphicData>
        </a:graphic>
      </p:graphicFrame>
      <p:sp>
        <p:nvSpPr>
          <p:cNvPr id="524" name="Google Shape;211;p26"/>
          <p:cNvSpPr txBox="1">
            <a:spLocks noGrp="1"/>
          </p:cNvSpPr>
          <p:nvPr>
            <p:ph type="body" idx="1"/>
          </p:nvPr>
        </p:nvSpPr>
        <p:spPr>
          <a:prstGeom prst="rect">
            <a:avLst/>
          </a:prstGeom>
        </p:spPr>
        <p:txBody>
          <a:bodyPr/>
          <a:lstStyle/>
          <a:p>
            <a:pPr marL="645914" indent="-645914" defTabSz="764024">
              <a:spcBef>
                <a:spcPts val="1400"/>
              </a:spcBef>
              <a:defRPr sz="4650"/>
            </a:pPr>
            <a:r>
              <a:rPr dirty="0"/>
              <a:t>13 root servers</a:t>
            </a:r>
          </a:p>
          <a:p>
            <a:pPr marL="878443" lvl="1" indent="-465058" defTabSz="764024">
              <a:spcBef>
                <a:spcPts val="1400"/>
              </a:spcBef>
              <a:buFont typeface="Courier New"/>
              <a:defRPr sz="3348">
                <a:latin typeface="Courier New"/>
                <a:ea typeface="Courier New"/>
                <a:cs typeface="Courier New"/>
                <a:sym typeface="Courier New"/>
              </a:defRPr>
            </a:pPr>
            <a:r>
              <a:rPr dirty="0"/>
              <a:t>[a-m].root-</a:t>
            </a:r>
            <a:r>
              <a:rPr dirty="0" err="1"/>
              <a:t>servers.org</a:t>
            </a:r>
            <a:endParaRPr dirty="0"/>
          </a:p>
          <a:p>
            <a:pPr marL="878443" lvl="1" indent="-465058" defTabSz="764024">
              <a:spcBef>
                <a:spcPts val="1400"/>
              </a:spcBef>
              <a:buFont typeface="Courier New"/>
              <a:defRPr sz="3348"/>
            </a:pPr>
            <a:r>
              <a:rPr dirty="0"/>
              <a:t>E.g.,</a:t>
            </a:r>
            <a:r>
              <a:rPr dirty="0">
                <a:latin typeface="Courier New"/>
                <a:ea typeface="Courier New"/>
                <a:cs typeface="Courier New"/>
                <a:sym typeface="Courier New"/>
              </a:rPr>
              <a:t> </a:t>
            </a:r>
            <a:r>
              <a:rPr dirty="0" err="1">
                <a:latin typeface="Courier New"/>
                <a:ea typeface="Courier New"/>
                <a:cs typeface="Courier New"/>
                <a:sym typeface="Courier New"/>
              </a:rPr>
              <a:t>d.root-servers.org</a:t>
            </a:r>
            <a:endParaRPr dirty="0">
              <a:latin typeface="Courier New"/>
              <a:ea typeface="Courier New"/>
              <a:cs typeface="Courier New"/>
              <a:sym typeface="Courier New"/>
            </a:endParaRPr>
          </a:p>
          <a:p>
            <a:pPr marL="645914" indent="-645914" defTabSz="764024">
              <a:spcBef>
                <a:spcPts val="1400"/>
              </a:spcBef>
              <a:defRPr sz="4650"/>
            </a:pPr>
            <a:r>
              <a:rPr dirty="0"/>
              <a:t>Handled by 12 entities</a:t>
            </a:r>
          </a:p>
          <a:p>
            <a:pPr marL="645914" indent="-645914" defTabSz="764024">
              <a:spcBef>
                <a:spcPts val="1400"/>
              </a:spcBef>
              <a:defRPr sz="4650"/>
            </a:pPr>
            <a:r>
              <a:rPr dirty="0"/>
              <a:t>How many physical servers?</a:t>
            </a:r>
          </a:p>
          <a:p>
            <a:pPr marL="878443" lvl="1" indent="-465058" defTabSz="764024">
              <a:spcBef>
                <a:spcPts val="1400"/>
              </a:spcBef>
              <a:defRPr sz="3348" strike="sngStrike"/>
            </a:pPr>
            <a:r>
              <a:rPr dirty="0"/>
              <a:t>a) Less than 13</a:t>
            </a:r>
          </a:p>
          <a:p>
            <a:pPr marL="878443" lvl="1" indent="-465058" defTabSz="764024">
              <a:spcBef>
                <a:spcPts val="1400"/>
              </a:spcBef>
              <a:defRPr sz="3348" strike="sngStrike"/>
            </a:pPr>
            <a:r>
              <a:rPr dirty="0"/>
              <a:t>b) 13</a:t>
            </a:r>
          </a:p>
          <a:p>
            <a:pPr marL="878443" lvl="1" indent="-465058" defTabSz="764024">
              <a:spcBef>
                <a:spcPts val="1400"/>
              </a:spcBef>
              <a:defRPr sz="3348" strike="sngStrike"/>
            </a:pPr>
            <a:r>
              <a:rPr dirty="0"/>
              <a:t>c) Tens</a:t>
            </a:r>
          </a:p>
          <a:p>
            <a:pPr marL="878443" lvl="1" indent="-465058" defTabSz="764024">
              <a:spcBef>
                <a:spcPts val="1400"/>
              </a:spcBef>
              <a:defRPr sz="3348"/>
            </a:pPr>
            <a:r>
              <a:rPr dirty="0"/>
              <a:t>d) Hundreds</a:t>
            </a:r>
          </a:p>
          <a:p>
            <a:pPr marL="1188481" lvl="2" indent="-361711" defTabSz="764024">
              <a:spcBef>
                <a:spcPts val="1400"/>
              </a:spcBef>
              <a:defRPr sz="2604"/>
            </a:pPr>
            <a:r>
              <a:rPr dirty="0"/>
              <a:t>980</a:t>
            </a:r>
          </a:p>
          <a:p>
            <a:pPr marL="878443" lvl="1" indent="-465058" defTabSz="764024">
              <a:spcBef>
                <a:spcPts val="1400"/>
              </a:spcBef>
              <a:defRPr sz="3348" strike="sngStrike"/>
            </a:pPr>
            <a:r>
              <a:rPr dirty="0"/>
              <a:t>e) Thousands</a:t>
            </a:r>
          </a:p>
          <a:p>
            <a:pPr marL="878443" lvl="1" indent="-465058" defTabSz="764024">
              <a:spcBef>
                <a:spcPts val="1400"/>
              </a:spcBef>
              <a:defRPr sz="3348" strike="sngStrike"/>
            </a:pPr>
            <a:r>
              <a:rPr dirty="0"/>
              <a:t>f)  Millions</a:t>
            </a:r>
          </a:p>
        </p:txBody>
      </p:sp>
      <p:sp>
        <p:nvSpPr>
          <p:cNvPr id="525" name="Google Shape;210;p26"/>
          <p:cNvSpPr txBox="1">
            <a:spLocks noGrp="1"/>
          </p:cNvSpPr>
          <p:nvPr>
            <p:ph type="title"/>
          </p:nvPr>
        </p:nvSpPr>
        <p:spPr>
          <a:prstGeom prst="rect">
            <a:avLst/>
          </a:prstGeom>
        </p:spPr>
        <p:txBody>
          <a:bodyPr>
            <a:normAutofit/>
          </a:bodyPr>
          <a:lstStyle>
            <a:lvl1pPr defTabSz="772239">
              <a:defRPr sz="10528"/>
            </a:lvl1pPr>
          </a:lstStyle>
          <a:p>
            <a:r>
              <a:rPr lang="en-US" dirty="0"/>
              <a:t>Replication in DNS – Root Servers</a:t>
            </a:r>
            <a:endParaRPr dirty="0"/>
          </a:p>
        </p:txBody>
      </p:sp>
    </p:spTree>
    <p:extLst>
      <p:ext uri="{BB962C8B-B14F-4D97-AF65-F5344CB8AC3E}">
        <p14:creationId xmlns:p14="http://schemas.microsoft.com/office/powerpoint/2010/main" val="264573430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Partitioning + Replication"/>
          <p:cNvSpPr txBox="1">
            <a:spLocks noGrp="1"/>
          </p:cNvSpPr>
          <p:nvPr>
            <p:ph type="title"/>
          </p:nvPr>
        </p:nvSpPr>
        <p:spPr>
          <a:prstGeom prst="rect">
            <a:avLst/>
          </a:prstGeom>
        </p:spPr>
        <p:txBody>
          <a:bodyPr/>
          <a:lstStyle/>
          <a:p>
            <a:r>
              <a:t>Partitioning + Replication</a:t>
            </a:r>
          </a:p>
        </p:txBody>
      </p:sp>
      <p:sp>
        <p:nvSpPr>
          <p:cNvPr id="223" name="Slide Subtitle"/>
          <p:cNvSpPr txBox="1">
            <a:spLocks noGrp="1"/>
          </p:cNvSpPr>
          <p:nvPr>
            <p:ph type="body" idx="21"/>
          </p:nvPr>
        </p:nvSpPr>
        <p:spPr>
          <a:prstGeom prst="rect">
            <a:avLst/>
          </a:prstGeom>
        </p:spPr>
        <p:txBody>
          <a:bodyPr/>
          <a:lstStyle/>
          <a:p>
            <a:endParaRPr/>
          </a:p>
        </p:txBody>
      </p:sp>
      <p:sp>
        <p:nvSpPr>
          <p:cNvPr id="224" name="Slide bullet text"/>
          <p:cNvSpPr txBox="1">
            <a:spLocks noGrp="1"/>
          </p:cNvSpPr>
          <p:nvPr>
            <p:ph type="body" idx="1"/>
          </p:nvPr>
        </p:nvSpPr>
        <p:spPr>
          <a:prstGeom prst="rect">
            <a:avLst/>
          </a:prstGeom>
        </p:spPr>
        <p:txBody>
          <a:bodyPr/>
          <a:lstStyle/>
          <a:p>
            <a:r>
              <a:rPr lang="en-US" dirty="0"/>
              <a:t>So, DNS combines both partitioning and replication</a:t>
            </a:r>
          </a:p>
          <a:p>
            <a:r>
              <a:rPr lang="en-US" dirty="0"/>
              <a:t>As do most distributed systems</a:t>
            </a:r>
            <a:endParaRPr dirty="0"/>
          </a:p>
        </p:txBody>
      </p:sp>
      <p:grpSp>
        <p:nvGrpSpPr>
          <p:cNvPr id="2" name="Group 1">
            <a:extLst>
              <a:ext uri="{FF2B5EF4-FFF2-40B4-BE49-F238E27FC236}">
                <a16:creationId xmlns:a16="http://schemas.microsoft.com/office/drawing/2014/main" id="{092B0801-893E-D541-8C54-C7DADAD33B40}"/>
              </a:ext>
            </a:extLst>
          </p:cNvPr>
          <p:cNvGrpSpPr/>
          <p:nvPr/>
        </p:nvGrpSpPr>
        <p:grpSpPr>
          <a:xfrm>
            <a:off x="9732076" y="7291014"/>
            <a:ext cx="4919848" cy="4919848"/>
            <a:chOff x="9732076" y="2459280"/>
            <a:chExt cx="4919848" cy="4919848"/>
          </a:xfrm>
        </p:grpSpPr>
        <p:pic>
          <p:nvPicPr>
            <p:cNvPr id="225" name="Image" descr="Image"/>
            <p:cNvPicPr>
              <a:picLocks noChangeAspect="1"/>
            </p:cNvPicPr>
            <p:nvPr/>
          </p:nvPicPr>
          <p:blipFill>
            <a:blip r:embed="rId3"/>
            <a:stretch>
              <a:fillRect/>
            </a:stretch>
          </p:blipFill>
          <p:spPr>
            <a:xfrm>
              <a:off x="9732076" y="2459280"/>
              <a:ext cx="4919848" cy="4919848"/>
            </a:xfrm>
            <a:prstGeom prst="rect">
              <a:avLst/>
            </a:prstGeom>
            <a:ln w="12700">
              <a:miter lim="400000"/>
            </a:ln>
          </p:spPr>
        </p:pic>
        <p:sp>
          <p:nvSpPr>
            <p:cNvPr id="226" name="A"/>
            <p:cNvSpPr/>
            <p:nvPr/>
          </p:nvSpPr>
          <p:spPr>
            <a:xfrm>
              <a:off x="10149451" y="5422082"/>
              <a:ext cx="1785939" cy="178593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227" name="B"/>
            <p:cNvSpPr/>
            <p:nvPr/>
          </p:nvSpPr>
          <p:spPr>
            <a:xfrm>
              <a:off x="12448610" y="5422082"/>
              <a:ext cx="1785939" cy="1785939"/>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t>Learning Objectives for this Lesson</a:t>
            </a:r>
          </a:p>
        </p:txBody>
      </p:sp>
      <p:sp>
        <p:nvSpPr>
          <p:cNvPr id="130" name="By the end of this lesson, you should be able to…"/>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By the end of this lesson, you should be able to…</a:t>
            </a:r>
          </a:p>
        </p:txBody>
      </p:sp>
      <p:sp>
        <p:nvSpPr>
          <p:cNvPr id="131" name="Characterize the benefits of replication and partitioning in distributed systems…"/>
          <p:cNvSpPr txBox="1">
            <a:spLocks noGrp="1"/>
          </p:cNvSpPr>
          <p:nvPr>
            <p:ph type="body" idx="1"/>
          </p:nvPr>
        </p:nvSpPr>
        <p:spPr>
          <a:prstGeom prst="rect">
            <a:avLst/>
          </a:prstGeom>
        </p:spPr>
        <p:txBody>
          <a:bodyPr/>
          <a:lstStyle/>
          <a:p>
            <a:pPr marL="698500" indent="-698500">
              <a:buSzPct val="123000"/>
              <a:buChar char="•"/>
            </a:pPr>
            <a:r>
              <a:rPr lang="en-US" dirty="0"/>
              <a:t>Describe partitioning and replication as building blocks for distributed systems</a:t>
            </a:r>
          </a:p>
          <a:p>
            <a:pPr marL="698500" indent="-698500">
              <a:buSzPct val="123000"/>
              <a:buFontTx/>
              <a:buChar char="•"/>
            </a:pPr>
            <a:r>
              <a:rPr lang="en-US" dirty="0"/>
              <a:t>Evaluate the tradeoffs between consistency and availability in distributed systems</a:t>
            </a:r>
          </a:p>
          <a:p>
            <a:pPr marL="698500" indent="-698500">
              <a:buSzPct val="123000"/>
              <a:buChar char="•"/>
            </a:pPr>
            <a:r>
              <a:rPr lang="en-US" dirty="0"/>
              <a:t>Answer the question: how does partitioning and replication help us satisfy requirements for distributed systems?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Partitioning + Replication"/>
          <p:cNvSpPr txBox="1">
            <a:spLocks noGrp="1"/>
          </p:cNvSpPr>
          <p:nvPr>
            <p:ph type="title"/>
          </p:nvPr>
        </p:nvSpPr>
        <p:spPr>
          <a:prstGeom prst="rect">
            <a:avLst/>
          </a:prstGeom>
        </p:spPr>
        <p:txBody>
          <a:bodyPr/>
          <a:lstStyle/>
          <a:p>
            <a:r>
              <a:t>Partitioning + Replication</a:t>
            </a:r>
          </a:p>
        </p:txBody>
      </p:sp>
      <p:sp>
        <p:nvSpPr>
          <p:cNvPr id="232" name="Slide Subtitle"/>
          <p:cNvSpPr txBox="1">
            <a:spLocks noGrp="1"/>
          </p:cNvSpPr>
          <p:nvPr>
            <p:ph type="body" idx="21"/>
          </p:nvPr>
        </p:nvSpPr>
        <p:spPr>
          <a:prstGeom prst="rect">
            <a:avLst/>
          </a:prstGeom>
        </p:spPr>
        <p:txBody>
          <a:bodyPr/>
          <a:lstStyle/>
          <a:p>
            <a:endParaRPr/>
          </a:p>
        </p:txBody>
      </p:sp>
      <p:sp>
        <p:nvSpPr>
          <p:cNvPr id="233" name="Slide bullet text"/>
          <p:cNvSpPr txBox="1">
            <a:spLocks noGrp="1"/>
          </p:cNvSpPr>
          <p:nvPr>
            <p:ph type="body" idx="1"/>
          </p:nvPr>
        </p:nvSpPr>
        <p:spPr>
          <a:prstGeom prst="rect">
            <a:avLst/>
          </a:prstGeom>
        </p:spPr>
        <p:txBody>
          <a:bodyPr/>
          <a:lstStyle/>
          <a:p>
            <a:endParaRPr/>
          </a:p>
        </p:txBody>
      </p:sp>
      <p:grpSp>
        <p:nvGrpSpPr>
          <p:cNvPr id="255" name="Group"/>
          <p:cNvGrpSpPr/>
          <p:nvPr/>
        </p:nvGrpSpPr>
        <p:grpSpPr>
          <a:xfrm>
            <a:off x="2670440" y="3845000"/>
            <a:ext cx="18589557" cy="9538098"/>
            <a:chOff x="0" y="0"/>
            <a:chExt cx="18589555" cy="9538096"/>
          </a:xfrm>
        </p:grpSpPr>
        <p:pic>
          <p:nvPicPr>
            <p:cNvPr id="234" name="Image" descr="Image"/>
            <p:cNvPicPr>
              <a:picLocks noChangeAspect="1"/>
            </p:cNvPicPr>
            <p:nvPr/>
          </p:nvPicPr>
          <p:blipFill>
            <a:blip r:embed="rId3"/>
            <a:stretch>
              <a:fillRect/>
            </a:stretch>
          </p:blipFill>
          <p:spPr>
            <a:xfrm>
              <a:off x="0" y="0"/>
              <a:ext cx="18589556" cy="9538097"/>
            </a:xfrm>
            <a:prstGeom prst="rect">
              <a:avLst/>
            </a:prstGeom>
            <a:ln w="12700" cap="flat">
              <a:noFill/>
              <a:miter lim="400000"/>
            </a:ln>
            <a:effectLst/>
          </p:spPr>
        </p:pic>
        <p:sp>
          <p:nvSpPr>
            <p:cNvPr id="235" name="Line"/>
            <p:cNvSpPr/>
            <p:nvPr/>
          </p:nvSpPr>
          <p:spPr>
            <a:xfrm>
              <a:off x="5177464" y="5812464"/>
              <a:ext cx="9090339" cy="1"/>
            </a:xfrm>
            <a:prstGeom prst="line">
              <a:avLst/>
            </a:prstGeom>
            <a:noFill/>
            <a:ln w="88900" cap="flat">
              <a:solidFill>
                <a:srgbClr val="000000"/>
              </a:solidFill>
              <a:prstDash val="solid"/>
              <a:miter lim="400000"/>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236" name="Line"/>
            <p:cNvSpPr/>
            <p:nvPr/>
          </p:nvSpPr>
          <p:spPr>
            <a:xfrm>
              <a:off x="4566485" y="2150927"/>
              <a:ext cx="9090340" cy="1"/>
            </a:xfrm>
            <a:prstGeom prst="line">
              <a:avLst/>
            </a:prstGeom>
            <a:noFill/>
            <a:ln w="88900" cap="flat">
              <a:solidFill>
                <a:srgbClr val="000000"/>
              </a:solidFill>
              <a:prstDash val="solid"/>
              <a:miter lim="400000"/>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pic>
          <p:nvPicPr>
            <p:cNvPr id="237" name="Image" descr="Image"/>
            <p:cNvPicPr>
              <a:picLocks noChangeAspect="1"/>
            </p:cNvPicPr>
            <p:nvPr/>
          </p:nvPicPr>
          <p:blipFill>
            <a:blip r:embed="rId4"/>
            <a:stretch>
              <a:fillRect/>
            </a:stretch>
          </p:blipFill>
          <p:spPr>
            <a:xfrm>
              <a:off x="7498720" y="10172"/>
              <a:ext cx="3592115" cy="3592115"/>
            </a:xfrm>
            <a:prstGeom prst="rect">
              <a:avLst/>
            </a:prstGeom>
            <a:ln w="12700" cap="flat">
              <a:noFill/>
              <a:miter lim="400000"/>
            </a:ln>
            <a:effectLst/>
          </p:spPr>
        </p:pic>
        <p:pic>
          <p:nvPicPr>
            <p:cNvPr id="238" name="Image" descr="Image"/>
            <p:cNvPicPr>
              <a:picLocks noChangeAspect="1"/>
            </p:cNvPicPr>
            <p:nvPr/>
          </p:nvPicPr>
          <p:blipFill>
            <a:blip r:embed="rId4"/>
            <a:stretch>
              <a:fillRect/>
            </a:stretch>
          </p:blipFill>
          <p:spPr>
            <a:xfrm>
              <a:off x="7498720" y="4443617"/>
              <a:ext cx="3592115" cy="3592115"/>
            </a:xfrm>
            <a:prstGeom prst="rect">
              <a:avLst/>
            </a:prstGeom>
            <a:ln w="12700" cap="flat">
              <a:noFill/>
              <a:miter lim="400000"/>
            </a:ln>
            <a:effectLst/>
          </p:spPr>
        </p:pic>
        <p:sp>
          <p:nvSpPr>
            <p:cNvPr id="239" name="A…"/>
            <p:cNvSpPr/>
            <p:nvPr/>
          </p:nvSpPr>
          <p:spPr>
            <a:xfrm>
              <a:off x="7802528" y="2304571"/>
              <a:ext cx="1278885" cy="1785939"/>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p>
              <a:pPr defTabSz="821531">
                <a:defRPr sz="3200">
                  <a:solidFill>
                    <a:srgbClr val="FFFFFF"/>
                  </a:solidFill>
                  <a:latin typeface="Helvetica Light"/>
                  <a:ea typeface="Helvetica Light"/>
                  <a:cs typeface="Helvetica Light"/>
                  <a:sym typeface="Helvetica Light"/>
                </a:defRPr>
              </a:pPr>
              <a:r>
                <a:t>A</a:t>
              </a:r>
            </a:p>
            <a:p>
              <a:pPr defTabSz="821531">
                <a:defRPr sz="3200">
                  <a:solidFill>
                    <a:srgbClr val="FFFFFF"/>
                  </a:solidFill>
                  <a:latin typeface="Helvetica Light"/>
                  <a:ea typeface="Helvetica Light"/>
                  <a:cs typeface="Helvetica Light"/>
                  <a:sym typeface="Helvetica Light"/>
                </a:defRPr>
              </a:pPr>
              <a:r>
                <a:t>[0…100]</a:t>
              </a:r>
            </a:p>
          </p:txBody>
        </p:sp>
        <p:sp>
          <p:nvSpPr>
            <p:cNvPr id="240" name="B [A…N]"/>
            <p:cNvSpPr/>
            <p:nvPr/>
          </p:nvSpPr>
          <p:spPr>
            <a:xfrm>
              <a:off x="9355780" y="2304571"/>
              <a:ext cx="1431247" cy="1785939"/>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3200">
                  <a:solidFill>
                    <a:srgbClr val="FFFFFF"/>
                  </a:solidFill>
                  <a:latin typeface="Helvetica Light"/>
                  <a:ea typeface="Helvetica Light"/>
                  <a:cs typeface="Helvetica Light"/>
                  <a:sym typeface="Helvetica Light"/>
                </a:defRPr>
              </a:lvl1pPr>
            </a:lstStyle>
            <a:p>
              <a:r>
                <a:t>B [A…N]</a:t>
              </a:r>
            </a:p>
          </p:txBody>
        </p:sp>
        <p:sp>
          <p:nvSpPr>
            <p:cNvPr id="241" name="A…"/>
            <p:cNvSpPr/>
            <p:nvPr/>
          </p:nvSpPr>
          <p:spPr>
            <a:xfrm>
              <a:off x="7870205" y="6738017"/>
              <a:ext cx="1278885" cy="1785938"/>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p>
              <a:pPr defTabSz="821531">
                <a:defRPr sz="3200">
                  <a:solidFill>
                    <a:srgbClr val="FFFFFF"/>
                  </a:solidFill>
                  <a:latin typeface="Helvetica Light"/>
                  <a:ea typeface="Helvetica Light"/>
                  <a:cs typeface="Helvetica Light"/>
                  <a:sym typeface="Helvetica Light"/>
                </a:defRPr>
              </a:pPr>
              <a:r>
                <a:t>A</a:t>
              </a:r>
            </a:p>
            <a:p>
              <a:pPr defTabSz="821531">
                <a:defRPr sz="3200">
                  <a:solidFill>
                    <a:srgbClr val="FFFFFF"/>
                  </a:solidFill>
                  <a:latin typeface="Helvetica Light"/>
                  <a:ea typeface="Helvetica Light"/>
                  <a:cs typeface="Helvetica Light"/>
                  <a:sym typeface="Helvetica Light"/>
                </a:defRPr>
              </a:pPr>
              <a:r>
                <a:t>[101.. 200]</a:t>
              </a:r>
            </a:p>
          </p:txBody>
        </p:sp>
        <p:sp>
          <p:nvSpPr>
            <p:cNvPr id="242" name="B [O…Z]"/>
            <p:cNvSpPr/>
            <p:nvPr/>
          </p:nvSpPr>
          <p:spPr>
            <a:xfrm>
              <a:off x="9288102" y="6738017"/>
              <a:ext cx="1431247" cy="1785938"/>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3200">
                  <a:solidFill>
                    <a:srgbClr val="FFFFFF"/>
                  </a:solidFill>
                  <a:latin typeface="Helvetica Light"/>
                  <a:ea typeface="Helvetica Light"/>
                  <a:cs typeface="Helvetica Light"/>
                  <a:sym typeface="Helvetica Light"/>
                </a:defRPr>
              </a:lvl1pPr>
            </a:lstStyle>
            <a:p>
              <a:r>
                <a:t>B [O…Z]</a:t>
              </a:r>
            </a:p>
          </p:txBody>
        </p:sp>
        <p:pic>
          <p:nvPicPr>
            <p:cNvPr id="243" name="Image" descr="Image"/>
            <p:cNvPicPr>
              <a:picLocks noChangeAspect="1"/>
            </p:cNvPicPr>
            <p:nvPr/>
          </p:nvPicPr>
          <p:blipFill>
            <a:blip r:embed="rId4"/>
            <a:stretch>
              <a:fillRect/>
            </a:stretch>
          </p:blipFill>
          <p:spPr>
            <a:xfrm>
              <a:off x="2041271" y="254284"/>
              <a:ext cx="3592114" cy="3592115"/>
            </a:xfrm>
            <a:prstGeom prst="rect">
              <a:avLst/>
            </a:prstGeom>
            <a:ln w="12700" cap="flat">
              <a:noFill/>
              <a:miter lim="400000"/>
            </a:ln>
            <a:effectLst/>
          </p:spPr>
        </p:pic>
        <p:pic>
          <p:nvPicPr>
            <p:cNvPr id="244" name="Image" descr="Image"/>
            <p:cNvPicPr>
              <a:picLocks noChangeAspect="1"/>
            </p:cNvPicPr>
            <p:nvPr/>
          </p:nvPicPr>
          <p:blipFill>
            <a:blip r:embed="rId4"/>
            <a:stretch>
              <a:fillRect/>
            </a:stretch>
          </p:blipFill>
          <p:spPr>
            <a:xfrm>
              <a:off x="2041271" y="4454337"/>
              <a:ext cx="3592114" cy="3592114"/>
            </a:xfrm>
            <a:prstGeom prst="rect">
              <a:avLst/>
            </a:prstGeom>
            <a:ln w="12700" cap="flat">
              <a:noFill/>
              <a:miter lim="400000"/>
            </a:ln>
            <a:effectLst/>
          </p:spPr>
        </p:pic>
        <p:sp>
          <p:nvSpPr>
            <p:cNvPr id="245" name="A…"/>
            <p:cNvSpPr/>
            <p:nvPr/>
          </p:nvSpPr>
          <p:spPr>
            <a:xfrm>
              <a:off x="2345079" y="2548683"/>
              <a:ext cx="1278885" cy="1785939"/>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p>
              <a:pPr defTabSz="821531">
                <a:defRPr sz="3200">
                  <a:solidFill>
                    <a:srgbClr val="FFFFFF"/>
                  </a:solidFill>
                  <a:latin typeface="Helvetica Light"/>
                  <a:ea typeface="Helvetica Light"/>
                  <a:cs typeface="Helvetica Light"/>
                  <a:sym typeface="Helvetica Light"/>
                </a:defRPr>
              </a:pPr>
              <a:r>
                <a:t>A</a:t>
              </a:r>
            </a:p>
            <a:p>
              <a:pPr defTabSz="821531">
                <a:defRPr sz="3200">
                  <a:solidFill>
                    <a:srgbClr val="FFFFFF"/>
                  </a:solidFill>
                  <a:latin typeface="Helvetica Light"/>
                  <a:ea typeface="Helvetica Light"/>
                  <a:cs typeface="Helvetica Light"/>
                  <a:sym typeface="Helvetica Light"/>
                </a:defRPr>
              </a:pPr>
              <a:r>
                <a:t>[0…100]</a:t>
              </a:r>
            </a:p>
          </p:txBody>
        </p:sp>
        <p:sp>
          <p:nvSpPr>
            <p:cNvPr id="246" name="B [A…N]"/>
            <p:cNvSpPr/>
            <p:nvPr/>
          </p:nvSpPr>
          <p:spPr>
            <a:xfrm>
              <a:off x="3898330" y="2548683"/>
              <a:ext cx="1431248" cy="1785939"/>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3200">
                  <a:solidFill>
                    <a:srgbClr val="FFFFFF"/>
                  </a:solidFill>
                  <a:latin typeface="Helvetica Light"/>
                  <a:ea typeface="Helvetica Light"/>
                  <a:cs typeface="Helvetica Light"/>
                  <a:sym typeface="Helvetica Light"/>
                </a:defRPr>
              </a:lvl1pPr>
            </a:lstStyle>
            <a:p>
              <a:r>
                <a:t>B [A…N]</a:t>
              </a:r>
            </a:p>
          </p:txBody>
        </p:sp>
        <p:sp>
          <p:nvSpPr>
            <p:cNvPr id="247" name="A…"/>
            <p:cNvSpPr/>
            <p:nvPr/>
          </p:nvSpPr>
          <p:spPr>
            <a:xfrm>
              <a:off x="2412755" y="6748736"/>
              <a:ext cx="1278885" cy="1785939"/>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p>
              <a:pPr defTabSz="821531">
                <a:defRPr sz="3200">
                  <a:solidFill>
                    <a:srgbClr val="FFFFFF"/>
                  </a:solidFill>
                  <a:latin typeface="Helvetica Light"/>
                  <a:ea typeface="Helvetica Light"/>
                  <a:cs typeface="Helvetica Light"/>
                  <a:sym typeface="Helvetica Light"/>
                </a:defRPr>
              </a:pPr>
              <a:r>
                <a:t>A</a:t>
              </a:r>
            </a:p>
            <a:p>
              <a:pPr defTabSz="821531">
                <a:defRPr sz="3200">
                  <a:solidFill>
                    <a:srgbClr val="FFFFFF"/>
                  </a:solidFill>
                  <a:latin typeface="Helvetica Light"/>
                  <a:ea typeface="Helvetica Light"/>
                  <a:cs typeface="Helvetica Light"/>
                  <a:sym typeface="Helvetica Light"/>
                </a:defRPr>
              </a:pPr>
              <a:r>
                <a:t>[101.. 200]</a:t>
              </a:r>
            </a:p>
          </p:txBody>
        </p:sp>
        <p:sp>
          <p:nvSpPr>
            <p:cNvPr id="248" name="B [O…Z]"/>
            <p:cNvSpPr/>
            <p:nvPr/>
          </p:nvSpPr>
          <p:spPr>
            <a:xfrm>
              <a:off x="3830652" y="6748736"/>
              <a:ext cx="1431247" cy="1785939"/>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3200">
                  <a:solidFill>
                    <a:srgbClr val="FFFFFF"/>
                  </a:solidFill>
                  <a:latin typeface="Helvetica Light"/>
                  <a:ea typeface="Helvetica Light"/>
                  <a:cs typeface="Helvetica Light"/>
                  <a:sym typeface="Helvetica Light"/>
                </a:defRPr>
              </a:lvl1pPr>
            </a:lstStyle>
            <a:p>
              <a:r>
                <a:t>B [O…Z]</a:t>
              </a:r>
            </a:p>
          </p:txBody>
        </p:sp>
        <p:pic>
          <p:nvPicPr>
            <p:cNvPr id="249" name="Image" descr="Image"/>
            <p:cNvPicPr>
              <a:picLocks noChangeAspect="1"/>
            </p:cNvPicPr>
            <p:nvPr/>
          </p:nvPicPr>
          <p:blipFill>
            <a:blip r:embed="rId4"/>
            <a:stretch>
              <a:fillRect/>
            </a:stretch>
          </p:blipFill>
          <p:spPr>
            <a:xfrm>
              <a:off x="12956171" y="10172"/>
              <a:ext cx="3592114" cy="3592115"/>
            </a:xfrm>
            <a:prstGeom prst="rect">
              <a:avLst/>
            </a:prstGeom>
            <a:ln w="12700" cap="flat">
              <a:noFill/>
              <a:miter lim="400000"/>
            </a:ln>
            <a:effectLst/>
          </p:spPr>
        </p:pic>
        <p:sp>
          <p:nvSpPr>
            <p:cNvPr id="250" name="A…"/>
            <p:cNvSpPr/>
            <p:nvPr/>
          </p:nvSpPr>
          <p:spPr>
            <a:xfrm>
              <a:off x="13259978" y="2304571"/>
              <a:ext cx="1278885" cy="1785939"/>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p>
              <a:pPr defTabSz="821531">
                <a:defRPr sz="3200">
                  <a:solidFill>
                    <a:srgbClr val="FFFFFF"/>
                  </a:solidFill>
                  <a:latin typeface="Helvetica Light"/>
                  <a:ea typeface="Helvetica Light"/>
                  <a:cs typeface="Helvetica Light"/>
                  <a:sym typeface="Helvetica Light"/>
                </a:defRPr>
              </a:pPr>
              <a:r>
                <a:t>A</a:t>
              </a:r>
            </a:p>
            <a:p>
              <a:pPr defTabSz="821531">
                <a:defRPr sz="3200">
                  <a:solidFill>
                    <a:srgbClr val="FFFFFF"/>
                  </a:solidFill>
                  <a:latin typeface="Helvetica Light"/>
                  <a:ea typeface="Helvetica Light"/>
                  <a:cs typeface="Helvetica Light"/>
                  <a:sym typeface="Helvetica Light"/>
                </a:defRPr>
              </a:pPr>
              <a:r>
                <a:t>[0…100]</a:t>
              </a:r>
            </a:p>
          </p:txBody>
        </p:sp>
        <p:sp>
          <p:nvSpPr>
            <p:cNvPr id="251" name="B [A…N]"/>
            <p:cNvSpPr/>
            <p:nvPr/>
          </p:nvSpPr>
          <p:spPr>
            <a:xfrm>
              <a:off x="14813230" y="2304571"/>
              <a:ext cx="1431248" cy="1785939"/>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3200">
                  <a:solidFill>
                    <a:srgbClr val="FFFFFF"/>
                  </a:solidFill>
                  <a:latin typeface="Helvetica Light"/>
                  <a:ea typeface="Helvetica Light"/>
                  <a:cs typeface="Helvetica Light"/>
                  <a:sym typeface="Helvetica Light"/>
                </a:defRPr>
              </a:lvl1pPr>
            </a:lstStyle>
            <a:p>
              <a:r>
                <a:t>B [A…N]</a:t>
              </a:r>
            </a:p>
          </p:txBody>
        </p:sp>
        <p:pic>
          <p:nvPicPr>
            <p:cNvPr id="252" name="Image" descr="Image"/>
            <p:cNvPicPr>
              <a:picLocks noChangeAspect="1"/>
            </p:cNvPicPr>
            <p:nvPr/>
          </p:nvPicPr>
          <p:blipFill>
            <a:blip r:embed="rId4"/>
            <a:stretch>
              <a:fillRect/>
            </a:stretch>
          </p:blipFill>
          <p:spPr>
            <a:xfrm>
              <a:off x="12956171" y="4199505"/>
              <a:ext cx="3592114" cy="3592115"/>
            </a:xfrm>
            <a:prstGeom prst="rect">
              <a:avLst/>
            </a:prstGeom>
            <a:ln w="12700" cap="flat">
              <a:noFill/>
              <a:miter lim="400000"/>
            </a:ln>
            <a:effectLst/>
          </p:spPr>
        </p:pic>
        <p:sp>
          <p:nvSpPr>
            <p:cNvPr id="253" name="A…"/>
            <p:cNvSpPr/>
            <p:nvPr/>
          </p:nvSpPr>
          <p:spPr>
            <a:xfrm>
              <a:off x="13327656" y="6493905"/>
              <a:ext cx="1278885" cy="1785939"/>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p>
              <a:pPr defTabSz="821531">
                <a:defRPr sz="3200">
                  <a:solidFill>
                    <a:srgbClr val="FFFFFF"/>
                  </a:solidFill>
                  <a:latin typeface="Helvetica Light"/>
                  <a:ea typeface="Helvetica Light"/>
                  <a:cs typeface="Helvetica Light"/>
                  <a:sym typeface="Helvetica Light"/>
                </a:defRPr>
              </a:pPr>
              <a:r>
                <a:t>A</a:t>
              </a:r>
            </a:p>
            <a:p>
              <a:pPr defTabSz="821531">
                <a:defRPr sz="3200">
                  <a:solidFill>
                    <a:srgbClr val="FFFFFF"/>
                  </a:solidFill>
                  <a:latin typeface="Helvetica Light"/>
                  <a:ea typeface="Helvetica Light"/>
                  <a:cs typeface="Helvetica Light"/>
                  <a:sym typeface="Helvetica Light"/>
                </a:defRPr>
              </a:pPr>
              <a:r>
                <a:t>[101.. 200]</a:t>
              </a:r>
            </a:p>
          </p:txBody>
        </p:sp>
        <p:sp>
          <p:nvSpPr>
            <p:cNvPr id="254" name="B [O…Z]"/>
            <p:cNvSpPr/>
            <p:nvPr/>
          </p:nvSpPr>
          <p:spPr>
            <a:xfrm>
              <a:off x="14745552" y="6493905"/>
              <a:ext cx="1431248" cy="1785939"/>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3200">
                  <a:solidFill>
                    <a:srgbClr val="FFFFFF"/>
                  </a:solidFill>
                  <a:latin typeface="Helvetica Light"/>
                  <a:ea typeface="Helvetica Light"/>
                  <a:cs typeface="Helvetica Light"/>
                  <a:sym typeface="Helvetica Light"/>
                </a:defRPr>
              </a:lvl1pPr>
            </a:lstStyle>
            <a:p>
              <a:r>
                <a:t>B [O…Z]</a:t>
              </a:r>
            </a:p>
          </p:txBody>
        </p:sp>
      </p:gr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xmlns:m="http://schemas.openxmlformats.org/officeDocument/2006/math" xmlns:a14="http://schemas.microsoft.com/office/drawing/2010/main">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Rectangle"/>
          <p:cNvSpPr/>
          <p:nvPr/>
        </p:nvSpPr>
        <p:spPr>
          <a:xfrm>
            <a:off x="3268754" y="2438901"/>
            <a:ext cx="8368301" cy="4690085"/>
          </a:xfrm>
          <a:prstGeom prst="rect">
            <a:avLst/>
          </a:prstGeom>
          <a:solidFill>
            <a:srgbClr val="516D7C"/>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sp>
        <p:nvSpPr>
          <p:cNvPr id="260" name="Partitioning + Replication"/>
          <p:cNvSpPr txBox="1">
            <a:spLocks noGrp="1"/>
          </p:cNvSpPr>
          <p:nvPr>
            <p:ph type="title"/>
          </p:nvPr>
        </p:nvSpPr>
        <p:spPr>
          <a:prstGeom prst="rect">
            <a:avLst/>
          </a:prstGeom>
        </p:spPr>
        <p:txBody>
          <a:bodyPr/>
          <a:lstStyle/>
          <a:p>
            <a:r>
              <a:t>Partitioning + Replication</a:t>
            </a:r>
          </a:p>
        </p:txBody>
      </p:sp>
      <p:sp>
        <p:nvSpPr>
          <p:cNvPr id="261" name="Rectangle"/>
          <p:cNvSpPr/>
          <p:nvPr/>
        </p:nvSpPr>
        <p:spPr>
          <a:xfrm>
            <a:off x="12498823" y="2438901"/>
            <a:ext cx="8368301" cy="4690085"/>
          </a:xfrm>
          <a:prstGeom prst="rect">
            <a:avLst/>
          </a:prstGeom>
          <a:solidFill>
            <a:srgbClr val="516D7C"/>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pic>
        <p:nvPicPr>
          <p:cNvPr id="262" name="Image" descr="Image"/>
          <p:cNvPicPr>
            <a:picLocks noChangeAspect="1"/>
          </p:cNvPicPr>
          <p:nvPr/>
        </p:nvPicPr>
        <p:blipFill>
          <a:blip r:embed="rId3"/>
          <a:stretch>
            <a:fillRect/>
          </a:stretch>
        </p:blipFill>
        <p:spPr>
          <a:xfrm>
            <a:off x="12330763" y="2550872"/>
            <a:ext cx="8704423" cy="4466144"/>
          </a:xfrm>
          <a:prstGeom prst="rect">
            <a:avLst/>
          </a:prstGeom>
          <a:ln w="12700">
            <a:miter lim="400000"/>
          </a:ln>
        </p:spPr>
      </p:pic>
      <p:sp>
        <p:nvSpPr>
          <p:cNvPr id="263" name="Line"/>
          <p:cNvSpPr/>
          <p:nvPr/>
        </p:nvSpPr>
        <p:spPr>
          <a:xfrm>
            <a:off x="14600612" y="5337680"/>
            <a:ext cx="4597504" cy="1"/>
          </a:xfrm>
          <a:prstGeom prst="line">
            <a:avLst/>
          </a:prstGeom>
          <a:ln w="127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64" name="Line"/>
          <p:cNvSpPr/>
          <p:nvPr/>
        </p:nvSpPr>
        <p:spPr>
          <a:xfrm>
            <a:off x="14291605" y="3485832"/>
            <a:ext cx="4597503" cy="1"/>
          </a:xfrm>
          <a:prstGeom prst="line">
            <a:avLst/>
          </a:prstGeom>
          <a:ln w="127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pic>
        <p:nvPicPr>
          <p:cNvPr id="265" name="Image" descr="Image"/>
          <p:cNvPicPr>
            <a:picLocks noChangeAspect="1"/>
          </p:cNvPicPr>
          <p:nvPr/>
        </p:nvPicPr>
        <p:blipFill>
          <a:blip r:embed="rId4"/>
          <a:stretch>
            <a:fillRect/>
          </a:stretch>
        </p:blipFill>
        <p:spPr>
          <a:xfrm>
            <a:off x="15774606" y="2403130"/>
            <a:ext cx="1816738" cy="1816738"/>
          </a:xfrm>
          <a:prstGeom prst="rect">
            <a:avLst/>
          </a:prstGeom>
          <a:ln w="12700">
            <a:miter lim="400000"/>
          </a:ln>
        </p:spPr>
      </p:pic>
      <p:pic>
        <p:nvPicPr>
          <p:cNvPr id="266" name="Image" descr="Image"/>
          <p:cNvPicPr>
            <a:picLocks noChangeAspect="1"/>
          </p:cNvPicPr>
          <p:nvPr/>
        </p:nvPicPr>
        <p:blipFill>
          <a:blip r:embed="rId4"/>
          <a:stretch>
            <a:fillRect/>
          </a:stretch>
        </p:blipFill>
        <p:spPr>
          <a:xfrm>
            <a:off x="15774606" y="4645376"/>
            <a:ext cx="1816738" cy="1816737"/>
          </a:xfrm>
          <a:prstGeom prst="rect">
            <a:avLst/>
          </a:prstGeom>
          <a:ln w="12700">
            <a:miter lim="400000"/>
          </a:ln>
        </p:spPr>
      </p:pic>
      <p:sp>
        <p:nvSpPr>
          <p:cNvPr id="267" name="A…"/>
          <p:cNvSpPr/>
          <p:nvPr/>
        </p:nvSpPr>
        <p:spPr>
          <a:xfrm>
            <a:off x="15928257" y="3563539"/>
            <a:ext cx="646805"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821531">
              <a:defRPr sz="1600">
                <a:solidFill>
                  <a:srgbClr val="FFFFFF"/>
                </a:solidFill>
                <a:latin typeface="Helvetica Light"/>
                <a:ea typeface="Helvetica Light"/>
                <a:cs typeface="Helvetica Light"/>
                <a:sym typeface="Helvetica Light"/>
              </a:defRPr>
            </a:pPr>
            <a:r>
              <a:t>A</a:t>
            </a:r>
          </a:p>
          <a:p>
            <a:pPr defTabSz="821531">
              <a:defRPr sz="1600">
                <a:solidFill>
                  <a:srgbClr val="FFFFFF"/>
                </a:solidFill>
                <a:latin typeface="Helvetica Light"/>
                <a:ea typeface="Helvetica Light"/>
                <a:cs typeface="Helvetica Light"/>
                <a:sym typeface="Helvetica Light"/>
              </a:defRPr>
            </a:pPr>
            <a:r>
              <a:t>[0…100]</a:t>
            </a:r>
          </a:p>
        </p:txBody>
      </p:sp>
      <p:sp>
        <p:nvSpPr>
          <p:cNvPr id="268" name="B [A…N]"/>
          <p:cNvSpPr/>
          <p:nvPr/>
        </p:nvSpPr>
        <p:spPr>
          <a:xfrm>
            <a:off x="16713826" y="3563539"/>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1600">
                <a:solidFill>
                  <a:srgbClr val="FFFFFF"/>
                </a:solidFill>
                <a:latin typeface="Helvetica Light"/>
                <a:ea typeface="Helvetica Light"/>
                <a:cs typeface="Helvetica Light"/>
                <a:sym typeface="Helvetica Light"/>
              </a:defRPr>
            </a:lvl1pPr>
          </a:lstStyle>
          <a:p>
            <a:r>
              <a:t>B [A…N]</a:t>
            </a:r>
          </a:p>
        </p:txBody>
      </p:sp>
      <p:sp>
        <p:nvSpPr>
          <p:cNvPr id="269" name="A…"/>
          <p:cNvSpPr/>
          <p:nvPr/>
        </p:nvSpPr>
        <p:spPr>
          <a:xfrm>
            <a:off x="15962486" y="5805784"/>
            <a:ext cx="646805" cy="90325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821531">
              <a:defRPr sz="1400">
                <a:solidFill>
                  <a:srgbClr val="FFFFFF"/>
                </a:solidFill>
                <a:latin typeface="Helvetica Light"/>
                <a:ea typeface="Helvetica Light"/>
                <a:cs typeface="Helvetica Light"/>
                <a:sym typeface="Helvetica Light"/>
              </a:defRPr>
            </a:pPr>
            <a:r>
              <a:t>A</a:t>
            </a:r>
          </a:p>
          <a:p>
            <a:pPr defTabSz="821531">
              <a:defRPr sz="1400">
                <a:solidFill>
                  <a:srgbClr val="FFFFFF"/>
                </a:solidFill>
                <a:latin typeface="Helvetica Light"/>
                <a:ea typeface="Helvetica Light"/>
                <a:cs typeface="Helvetica Light"/>
                <a:sym typeface="Helvetica Light"/>
              </a:defRPr>
            </a:pPr>
            <a:r>
              <a:t>[101.. 200]</a:t>
            </a:r>
          </a:p>
        </p:txBody>
      </p:sp>
      <p:sp>
        <p:nvSpPr>
          <p:cNvPr id="270" name="B [O…Z]"/>
          <p:cNvSpPr/>
          <p:nvPr/>
        </p:nvSpPr>
        <p:spPr>
          <a:xfrm>
            <a:off x="16679597" y="5805784"/>
            <a:ext cx="723864" cy="903252"/>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1400">
                <a:solidFill>
                  <a:srgbClr val="FFFFFF"/>
                </a:solidFill>
                <a:latin typeface="Helvetica Light"/>
                <a:ea typeface="Helvetica Light"/>
                <a:cs typeface="Helvetica Light"/>
                <a:sym typeface="Helvetica Light"/>
              </a:defRPr>
            </a:lvl1pPr>
          </a:lstStyle>
          <a:p>
            <a:r>
              <a:t>B [O…Z]</a:t>
            </a:r>
          </a:p>
        </p:txBody>
      </p:sp>
      <p:pic>
        <p:nvPicPr>
          <p:cNvPr id="271" name="Image" descr="Image"/>
          <p:cNvPicPr>
            <a:picLocks noChangeAspect="1"/>
          </p:cNvPicPr>
          <p:nvPr/>
        </p:nvPicPr>
        <p:blipFill>
          <a:blip r:embed="rId4"/>
          <a:stretch>
            <a:fillRect/>
          </a:stretch>
        </p:blipFill>
        <p:spPr>
          <a:xfrm>
            <a:off x="13014461" y="2526591"/>
            <a:ext cx="1816738" cy="1816738"/>
          </a:xfrm>
          <a:prstGeom prst="rect">
            <a:avLst/>
          </a:prstGeom>
          <a:ln w="12700">
            <a:miter lim="400000"/>
          </a:ln>
        </p:spPr>
      </p:pic>
      <p:pic>
        <p:nvPicPr>
          <p:cNvPr id="272" name="Image" descr="Image"/>
          <p:cNvPicPr>
            <a:picLocks noChangeAspect="1"/>
          </p:cNvPicPr>
          <p:nvPr/>
        </p:nvPicPr>
        <p:blipFill>
          <a:blip r:embed="rId4"/>
          <a:stretch>
            <a:fillRect/>
          </a:stretch>
        </p:blipFill>
        <p:spPr>
          <a:xfrm>
            <a:off x="13014461" y="4650798"/>
            <a:ext cx="1816738" cy="1816738"/>
          </a:xfrm>
          <a:prstGeom prst="rect">
            <a:avLst/>
          </a:prstGeom>
          <a:ln w="12700">
            <a:miter lim="400000"/>
          </a:ln>
        </p:spPr>
      </p:pic>
      <p:sp>
        <p:nvSpPr>
          <p:cNvPr id="273" name="A…"/>
          <p:cNvSpPr/>
          <p:nvPr/>
        </p:nvSpPr>
        <p:spPr>
          <a:xfrm>
            <a:off x="13168114" y="3687000"/>
            <a:ext cx="646805"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821531">
              <a:defRPr sz="1600">
                <a:solidFill>
                  <a:srgbClr val="FFFFFF"/>
                </a:solidFill>
                <a:latin typeface="Helvetica Light"/>
                <a:ea typeface="Helvetica Light"/>
                <a:cs typeface="Helvetica Light"/>
                <a:sym typeface="Helvetica Light"/>
              </a:defRPr>
            </a:pPr>
            <a:r>
              <a:t>A</a:t>
            </a:r>
          </a:p>
          <a:p>
            <a:pPr defTabSz="821531">
              <a:defRPr sz="1600">
                <a:solidFill>
                  <a:srgbClr val="FFFFFF"/>
                </a:solidFill>
                <a:latin typeface="Helvetica Light"/>
                <a:ea typeface="Helvetica Light"/>
                <a:cs typeface="Helvetica Light"/>
                <a:sym typeface="Helvetica Light"/>
              </a:defRPr>
            </a:pPr>
            <a:r>
              <a:t>[0…100]</a:t>
            </a:r>
          </a:p>
        </p:txBody>
      </p:sp>
      <p:sp>
        <p:nvSpPr>
          <p:cNvPr id="274" name="B [A…N]"/>
          <p:cNvSpPr/>
          <p:nvPr/>
        </p:nvSpPr>
        <p:spPr>
          <a:xfrm>
            <a:off x="13953681" y="3687000"/>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1600">
                <a:solidFill>
                  <a:srgbClr val="FFFFFF"/>
                </a:solidFill>
                <a:latin typeface="Helvetica Light"/>
                <a:ea typeface="Helvetica Light"/>
                <a:cs typeface="Helvetica Light"/>
                <a:sym typeface="Helvetica Light"/>
              </a:defRPr>
            </a:lvl1pPr>
          </a:lstStyle>
          <a:p>
            <a:r>
              <a:t>B [A…N]</a:t>
            </a:r>
          </a:p>
        </p:txBody>
      </p:sp>
      <p:sp>
        <p:nvSpPr>
          <p:cNvPr id="275" name="A…"/>
          <p:cNvSpPr/>
          <p:nvPr/>
        </p:nvSpPr>
        <p:spPr>
          <a:xfrm>
            <a:off x="13202341" y="5811206"/>
            <a:ext cx="646806"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821531">
              <a:defRPr sz="1400">
                <a:solidFill>
                  <a:srgbClr val="FFFFFF"/>
                </a:solidFill>
                <a:latin typeface="Helvetica Light"/>
                <a:ea typeface="Helvetica Light"/>
                <a:cs typeface="Helvetica Light"/>
                <a:sym typeface="Helvetica Light"/>
              </a:defRPr>
            </a:pPr>
            <a:r>
              <a:t>A</a:t>
            </a:r>
          </a:p>
          <a:p>
            <a:pPr defTabSz="821531">
              <a:defRPr sz="1400">
                <a:solidFill>
                  <a:srgbClr val="FFFFFF"/>
                </a:solidFill>
                <a:latin typeface="Helvetica Light"/>
                <a:ea typeface="Helvetica Light"/>
                <a:cs typeface="Helvetica Light"/>
                <a:sym typeface="Helvetica Light"/>
              </a:defRPr>
            </a:pPr>
            <a:r>
              <a:t>[101.. 200]</a:t>
            </a:r>
          </a:p>
        </p:txBody>
      </p:sp>
      <p:sp>
        <p:nvSpPr>
          <p:cNvPr id="276" name="B [O…Z]"/>
          <p:cNvSpPr/>
          <p:nvPr/>
        </p:nvSpPr>
        <p:spPr>
          <a:xfrm>
            <a:off x="13919452" y="5811206"/>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1400">
                <a:solidFill>
                  <a:srgbClr val="FFFFFF"/>
                </a:solidFill>
                <a:latin typeface="Helvetica Light"/>
                <a:ea typeface="Helvetica Light"/>
                <a:cs typeface="Helvetica Light"/>
                <a:sym typeface="Helvetica Light"/>
              </a:defRPr>
            </a:lvl1pPr>
          </a:lstStyle>
          <a:p>
            <a:r>
              <a:t>B [O…Z]</a:t>
            </a:r>
          </a:p>
        </p:txBody>
      </p:sp>
      <p:pic>
        <p:nvPicPr>
          <p:cNvPr id="277" name="Image" descr="Image"/>
          <p:cNvPicPr>
            <a:picLocks noChangeAspect="1"/>
          </p:cNvPicPr>
          <p:nvPr/>
        </p:nvPicPr>
        <p:blipFill>
          <a:blip r:embed="rId4"/>
          <a:stretch>
            <a:fillRect/>
          </a:stretch>
        </p:blipFill>
        <p:spPr>
          <a:xfrm>
            <a:off x="18534749" y="2403130"/>
            <a:ext cx="1816738" cy="1816738"/>
          </a:xfrm>
          <a:prstGeom prst="rect">
            <a:avLst/>
          </a:prstGeom>
          <a:ln w="12700">
            <a:miter lim="400000"/>
          </a:ln>
        </p:spPr>
      </p:pic>
      <p:sp>
        <p:nvSpPr>
          <p:cNvPr id="278" name="A…"/>
          <p:cNvSpPr/>
          <p:nvPr/>
        </p:nvSpPr>
        <p:spPr>
          <a:xfrm>
            <a:off x="18688401" y="3563539"/>
            <a:ext cx="646806"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821531">
              <a:defRPr sz="1600">
                <a:solidFill>
                  <a:srgbClr val="FFFFFF"/>
                </a:solidFill>
                <a:latin typeface="Helvetica Light"/>
                <a:ea typeface="Helvetica Light"/>
                <a:cs typeface="Helvetica Light"/>
                <a:sym typeface="Helvetica Light"/>
              </a:defRPr>
            </a:pPr>
            <a:r>
              <a:t>A</a:t>
            </a:r>
          </a:p>
          <a:p>
            <a:pPr defTabSz="821531">
              <a:defRPr sz="1600">
                <a:solidFill>
                  <a:srgbClr val="FFFFFF"/>
                </a:solidFill>
                <a:latin typeface="Helvetica Light"/>
                <a:ea typeface="Helvetica Light"/>
                <a:cs typeface="Helvetica Light"/>
                <a:sym typeface="Helvetica Light"/>
              </a:defRPr>
            </a:pPr>
            <a:r>
              <a:t>[0…100]</a:t>
            </a:r>
          </a:p>
        </p:txBody>
      </p:sp>
      <p:sp>
        <p:nvSpPr>
          <p:cNvPr id="279" name="B [A…N]"/>
          <p:cNvSpPr/>
          <p:nvPr/>
        </p:nvSpPr>
        <p:spPr>
          <a:xfrm>
            <a:off x="19473971" y="3563539"/>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1600">
                <a:solidFill>
                  <a:srgbClr val="FFFFFF"/>
                </a:solidFill>
                <a:latin typeface="Helvetica Light"/>
                <a:ea typeface="Helvetica Light"/>
                <a:cs typeface="Helvetica Light"/>
                <a:sym typeface="Helvetica Light"/>
              </a:defRPr>
            </a:lvl1pPr>
          </a:lstStyle>
          <a:p>
            <a:r>
              <a:t>B [A…N]</a:t>
            </a:r>
          </a:p>
        </p:txBody>
      </p:sp>
      <p:pic>
        <p:nvPicPr>
          <p:cNvPr id="280" name="Image" descr="Image"/>
          <p:cNvPicPr>
            <a:picLocks noChangeAspect="1"/>
          </p:cNvPicPr>
          <p:nvPr/>
        </p:nvPicPr>
        <p:blipFill>
          <a:blip r:embed="rId4"/>
          <a:stretch>
            <a:fillRect/>
          </a:stretch>
        </p:blipFill>
        <p:spPr>
          <a:xfrm>
            <a:off x="18534749" y="4521915"/>
            <a:ext cx="1816738" cy="1816737"/>
          </a:xfrm>
          <a:prstGeom prst="rect">
            <a:avLst/>
          </a:prstGeom>
          <a:ln w="12700">
            <a:miter lim="400000"/>
          </a:ln>
        </p:spPr>
      </p:pic>
      <p:sp>
        <p:nvSpPr>
          <p:cNvPr id="281" name="A…"/>
          <p:cNvSpPr/>
          <p:nvPr/>
        </p:nvSpPr>
        <p:spPr>
          <a:xfrm>
            <a:off x="18722629" y="5682324"/>
            <a:ext cx="646805"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821531">
              <a:defRPr sz="1400">
                <a:solidFill>
                  <a:srgbClr val="FFFFFF"/>
                </a:solidFill>
                <a:latin typeface="Helvetica Light"/>
                <a:ea typeface="Helvetica Light"/>
                <a:cs typeface="Helvetica Light"/>
                <a:sym typeface="Helvetica Light"/>
              </a:defRPr>
            </a:pPr>
            <a:r>
              <a:t>A</a:t>
            </a:r>
          </a:p>
          <a:p>
            <a:pPr defTabSz="821531">
              <a:defRPr sz="1400">
                <a:solidFill>
                  <a:srgbClr val="FFFFFF"/>
                </a:solidFill>
                <a:latin typeface="Helvetica Light"/>
                <a:ea typeface="Helvetica Light"/>
                <a:cs typeface="Helvetica Light"/>
                <a:sym typeface="Helvetica Light"/>
              </a:defRPr>
            </a:pPr>
            <a:r>
              <a:t>[101.. 200]</a:t>
            </a:r>
          </a:p>
        </p:txBody>
      </p:sp>
      <p:sp>
        <p:nvSpPr>
          <p:cNvPr id="282" name="B [O…Z]"/>
          <p:cNvSpPr/>
          <p:nvPr/>
        </p:nvSpPr>
        <p:spPr>
          <a:xfrm>
            <a:off x="19439740" y="5682324"/>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1400">
                <a:solidFill>
                  <a:srgbClr val="FFFFFF"/>
                </a:solidFill>
                <a:latin typeface="Helvetica Light"/>
                <a:ea typeface="Helvetica Light"/>
                <a:cs typeface="Helvetica Light"/>
                <a:sym typeface="Helvetica Light"/>
              </a:defRPr>
            </a:lvl1pPr>
          </a:lstStyle>
          <a:p>
            <a:r>
              <a:t>B [O…Z]</a:t>
            </a:r>
          </a:p>
        </p:txBody>
      </p:sp>
      <p:sp>
        <p:nvSpPr>
          <p:cNvPr id="283" name="Rectangle"/>
          <p:cNvSpPr/>
          <p:nvPr/>
        </p:nvSpPr>
        <p:spPr>
          <a:xfrm>
            <a:off x="12335526" y="8218162"/>
            <a:ext cx="8368301" cy="4690085"/>
          </a:xfrm>
          <a:prstGeom prst="rect">
            <a:avLst/>
          </a:prstGeom>
          <a:solidFill>
            <a:srgbClr val="516D7C"/>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pic>
        <p:nvPicPr>
          <p:cNvPr id="284" name="Image" descr="Image"/>
          <p:cNvPicPr>
            <a:picLocks noChangeAspect="1"/>
          </p:cNvPicPr>
          <p:nvPr/>
        </p:nvPicPr>
        <p:blipFill>
          <a:blip r:embed="rId3"/>
          <a:stretch>
            <a:fillRect/>
          </a:stretch>
        </p:blipFill>
        <p:spPr>
          <a:xfrm>
            <a:off x="12167466" y="8330133"/>
            <a:ext cx="8704423" cy="4466144"/>
          </a:xfrm>
          <a:prstGeom prst="rect">
            <a:avLst/>
          </a:prstGeom>
          <a:ln w="12700">
            <a:miter lim="400000"/>
          </a:ln>
        </p:spPr>
      </p:pic>
      <p:sp>
        <p:nvSpPr>
          <p:cNvPr id="285" name="Line"/>
          <p:cNvSpPr/>
          <p:nvPr/>
        </p:nvSpPr>
        <p:spPr>
          <a:xfrm>
            <a:off x="14437315" y="11116940"/>
            <a:ext cx="4597504" cy="1"/>
          </a:xfrm>
          <a:prstGeom prst="line">
            <a:avLst/>
          </a:prstGeom>
          <a:ln w="127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86" name="Line"/>
          <p:cNvSpPr/>
          <p:nvPr/>
        </p:nvSpPr>
        <p:spPr>
          <a:xfrm>
            <a:off x="14128309" y="9265092"/>
            <a:ext cx="4597504" cy="1"/>
          </a:xfrm>
          <a:prstGeom prst="line">
            <a:avLst/>
          </a:prstGeom>
          <a:ln w="127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pic>
        <p:nvPicPr>
          <p:cNvPr id="287" name="Image" descr="Image"/>
          <p:cNvPicPr>
            <a:picLocks noChangeAspect="1"/>
          </p:cNvPicPr>
          <p:nvPr/>
        </p:nvPicPr>
        <p:blipFill>
          <a:blip r:embed="rId4"/>
          <a:stretch>
            <a:fillRect/>
          </a:stretch>
        </p:blipFill>
        <p:spPr>
          <a:xfrm>
            <a:off x="15611309" y="8182391"/>
            <a:ext cx="1816738" cy="1816738"/>
          </a:xfrm>
          <a:prstGeom prst="rect">
            <a:avLst/>
          </a:prstGeom>
          <a:ln w="12700">
            <a:miter lim="400000"/>
          </a:ln>
        </p:spPr>
      </p:pic>
      <p:pic>
        <p:nvPicPr>
          <p:cNvPr id="288" name="Image" descr="Image"/>
          <p:cNvPicPr>
            <a:picLocks noChangeAspect="1"/>
          </p:cNvPicPr>
          <p:nvPr/>
        </p:nvPicPr>
        <p:blipFill>
          <a:blip r:embed="rId4"/>
          <a:stretch>
            <a:fillRect/>
          </a:stretch>
        </p:blipFill>
        <p:spPr>
          <a:xfrm>
            <a:off x="15611309" y="10424636"/>
            <a:ext cx="1816738" cy="1816738"/>
          </a:xfrm>
          <a:prstGeom prst="rect">
            <a:avLst/>
          </a:prstGeom>
          <a:ln w="12700">
            <a:miter lim="400000"/>
          </a:ln>
        </p:spPr>
      </p:pic>
      <p:sp>
        <p:nvSpPr>
          <p:cNvPr id="289" name="A…"/>
          <p:cNvSpPr/>
          <p:nvPr/>
        </p:nvSpPr>
        <p:spPr>
          <a:xfrm>
            <a:off x="15764960" y="9342799"/>
            <a:ext cx="646805"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821531">
              <a:defRPr sz="1600">
                <a:solidFill>
                  <a:srgbClr val="FFFFFF"/>
                </a:solidFill>
                <a:latin typeface="Helvetica Light"/>
                <a:ea typeface="Helvetica Light"/>
                <a:cs typeface="Helvetica Light"/>
                <a:sym typeface="Helvetica Light"/>
              </a:defRPr>
            </a:pPr>
            <a:r>
              <a:t>A</a:t>
            </a:r>
          </a:p>
          <a:p>
            <a:pPr defTabSz="821531">
              <a:defRPr sz="1600">
                <a:solidFill>
                  <a:srgbClr val="FFFFFF"/>
                </a:solidFill>
                <a:latin typeface="Helvetica Light"/>
                <a:ea typeface="Helvetica Light"/>
                <a:cs typeface="Helvetica Light"/>
                <a:sym typeface="Helvetica Light"/>
              </a:defRPr>
            </a:pPr>
            <a:r>
              <a:t>[0…100]</a:t>
            </a:r>
          </a:p>
        </p:txBody>
      </p:sp>
      <p:sp>
        <p:nvSpPr>
          <p:cNvPr id="290" name="B [A…N]"/>
          <p:cNvSpPr/>
          <p:nvPr/>
        </p:nvSpPr>
        <p:spPr>
          <a:xfrm>
            <a:off x="16550529" y="9342799"/>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1600">
                <a:solidFill>
                  <a:srgbClr val="FFFFFF"/>
                </a:solidFill>
                <a:latin typeface="Helvetica Light"/>
                <a:ea typeface="Helvetica Light"/>
                <a:cs typeface="Helvetica Light"/>
                <a:sym typeface="Helvetica Light"/>
              </a:defRPr>
            </a:lvl1pPr>
          </a:lstStyle>
          <a:p>
            <a:r>
              <a:t>B [A…N]</a:t>
            </a:r>
          </a:p>
        </p:txBody>
      </p:sp>
      <p:sp>
        <p:nvSpPr>
          <p:cNvPr id="291" name="A…"/>
          <p:cNvSpPr/>
          <p:nvPr/>
        </p:nvSpPr>
        <p:spPr>
          <a:xfrm>
            <a:off x="15799189" y="11585045"/>
            <a:ext cx="646805" cy="90325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821531">
              <a:defRPr sz="1400">
                <a:solidFill>
                  <a:srgbClr val="FFFFFF"/>
                </a:solidFill>
                <a:latin typeface="Helvetica Light"/>
                <a:ea typeface="Helvetica Light"/>
                <a:cs typeface="Helvetica Light"/>
                <a:sym typeface="Helvetica Light"/>
              </a:defRPr>
            </a:pPr>
            <a:r>
              <a:t>A</a:t>
            </a:r>
          </a:p>
          <a:p>
            <a:pPr defTabSz="821531">
              <a:defRPr sz="1400">
                <a:solidFill>
                  <a:srgbClr val="FFFFFF"/>
                </a:solidFill>
                <a:latin typeface="Helvetica Light"/>
                <a:ea typeface="Helvetica Light"/>
                <a:cs typeface="Helvetica Light"/>
                <a:sym typeface="Helvetica Light"/>
              </a:defRPr>
            </a:pPr>
            <a:r>
              <a:t>[101.. 200]</a:t>
            </a:r>
          </a:p>
        </p:txBody>
      </p:sp>
      <p:sp>
        <p:nvSpPr>
          <p:cNvPr id="292" name="B [O…Z]"/>
          <p:cNvSpPr/>
          <p:nvPr/>
        </p:nvSpPr>
        <p:spPr>
          <a:xfrm>
            <a:off x="16516300" y="11585045"/>
            <a:ext cx="723864" cy="903252"/>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1400">
                <a:solidFill>
                  <a:srgbClr val="FFFFFF"/>
                </a:solidFill>
                <a:latin typeface="Helvetica Light"/>
                <a:ea typeface="Helvetica Light"/>
                <a:cs typeface="Helvetica Light"/>
                <a:sym typeface="Helvetica Light"/>
              </a:defRPr>
            </a:lvl1pPr>
          </a:lstStyle>
          <a:p>
            <a:r>
              <a:t>B [O…Z]</a:t>
            </a:r>
          </a:p>
        </p:txBody>
      </p:sp>
      <p:pic>
        <p:nvPicPr>
          <p:cNvPr id="293" name="Image" descr="Image"/>
          <p:cNvPicPr>
            <a:picLocks noChangeAspect="1"/>
          </p:cNvPicPr>
          <p:nvPr/>
        </p:nvPicPr>
        <p:blipFill>
          <a:blip r:embed="rId4"/>
          <a:stretch>
            <a:fillRect/>
          </a:stretch>
        </p:blipFill>
        <p:spPr>
          <a:xfrm>
            <a:off x="12851163" y="8305851"/>
            <a:ext cx="1816738" cy="1816738"/>
          </a:xfrm>
          <a:prstGeom prst="rect">
            <a:avLst/>
          </a:prstGeom>
          <a:ln w="12700">
            <a:miter lim="400000"/>
          </a:ln>
        </p:spPr>
      </p:pic>
      <p:pic>
        <p:nvPicPr>
          <p:cNvPr id="294" name="Image" descr="Image"/>
          <p:cNvPicPr>
            <a:picLocks noChangeAspect="1"/>
          </p:cNvPicPr>
          <p:nvPr/>
        </p:nvPicPr>
        <p:blipFill>
          <a:blip r:embed="rId4"/>
          <a:stretch>
            <a:fillRect/>
          </a:stretch>
        </p:blipFill>
        <p:spPr>
          <a:xfrm>
            <a:off x="12851163" y="10430057"/>
            <a:ext cx="1816738" cy="1816738"/>
          </a:xfrm>
          <a:prstGeom prst="rect">
            <a:avLst/>
          </a:prstGeom>
          <a:ln w="12700">
            <a:miter lim="400000"/>
          </a:ln>
        </p:spPr>
      </p:pic>
      <p:sp>
        <p:nvSpPr>
          <p:cNvPr id="295" name="A…"/>
          <p:cNvSpPr/>
          <p:nvPr/>
        </p:nvSpPr>
        <p:spPr>
          <a:xfrm>
            <a:off x="13004817" y="9466260"/>
            <a:ext cx="646805"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821531">
              <a:defRPr sz="1600">
                <a:solidFill>
                  <a:srgbClr val="FFFFFF"/>
                </a:solidFill>
                <a:latin typeface="Helvetica Light"/>
                <a:ea typeface="Helvetica Light"/>
                <a:cs typeface="Helvetica Light"/>
                <a:sym typeface="Helvetica Light"/>
              </a:defRPr>
            </a:pPr>
            <a:r>
              <a:t>A</a:t>
            </a:r>
          </a:p>
          <a:p>
            <a:pPr defTabSz="821531">
              <a:defRPr sz="1600">
                <a:solidFill>
                  <a:srgbClr val="FFFFFF"/>
                </a:solidFill>
                <a:latin typeface="Helvetica Light"/>
                <a:ea typeface="Helvetica Light"/>
                <a:cs typeface="Helvetica Light"/>
                <a:sym typeface="Helvetica Light"/>
              </a:defRPr>
            </a:pPr>
            <a:r>
              <a:t>[0…100]</a:t>
            </a:r>
          </a:p>
        </p:txBody>
      </p:sp>
      <p:sp>
        <p:nvSpPr>
          <p:cNvPr id="296" name="B [A…N]"/>
          <p:cNvSpPr/>
          <p:nvPr/>
        </p:nvSpPr>
        <p:spPr>
          <a:xfrm>
            <a:off x="13790384" y="9466260"/>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1600">
                <a:solidFill>
                  <a:srgbClr val="FFFFFF"/>
                </a:solidFill>
                <a:latin typeface="Helvetica Light"/>
                <a:ea typeface="Helvetica Light"/>
                <a:cs typeface="Helvetica Light"/>
                <a:sym typeface="Helvetica Light"/>
              </a:defRPr>
            </a:lvl1pPr>
          </a:lstStyle>
          <a:p>
            <a:r>
              <a:t>B [A…N]</a:t>
            </a:r>
          </a:p>
        </p:txBody>
      </p:sp>
      <p:sp>
        <p:nvSpPr>
          <p:cNvPr id="297" name="A…"/>
          <p:cNvSpPr/>
          <p:nvPr/>
        </p:nvSpPr>
        <p:spPr>
          <a:xfrm>
            <a:off x="13039044" y="11590466"/>
            <a:ext cx="646806"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821531">
              <a:defRPr sz="1400">
                <a:solidFill>
                  <a:srgbClr val="FFFFFF"/>
                </a:solidFill>
                <a:latin typeface="Helvetica Light"/>
                <a:ea typeface="Helvetica Light"/>
                <a:cs typeface="Helvetica Light"/>
                <a:sym typeface="Helvetica Light"/>
              </a:defRPr>
            </a:pPr>
            <a:r>
              <a:t>A</a:t>
            </a:r>
          </a:p>
          <a:p>
            <a:pPr defTabSz="821531">
              <a:defRPr sz="1400">
                <a:solidFill>
                  <a:srgbClr val="FFFFFF"/>
                </a:solidFill>
                <a:latin typeface="Helvetica Light"/>
                <a:ea typeface="Helvetica Light"/>
                <a:cs typeface="Helvetica Light"/>
                <a:sym typeface="Helvetica Light"/>
              </a:defRPr>
            </a:pPr>
            <a:r>
              <a:t>[101.. 200]</a:t>
            </a:r>
          </a:p>
        </p:txBody>
      </p:sp>
      <p:sp>
        <p:nvSpPr>
          <p:cNvPr id="298" name="B [O…Z]"/>
          <p:cNvSpPr/>
          <p:nvPr/>
        </p:nvSpPr>
        <p:spPr>
          <a:xfrm>
            <a:off x="13756155" y="11590466"/>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1400">
                <a:solidFill>
                  <a:srgbClr val="FFFFFF"/>
                </a:solidFill>
                <a:latin typeface="Helvetica Light"/>
                <a:ea typeface="Helvetica Light"/>
                <a:cs typeface="Helvetica Light"/>
                <a:sym typeface="Helvetica Light"/>
              </a:defRPr>
            </a:lvl1pPr>
          </a:lstStyle>
          <a:p>
            <a:r>
              <a:t>B [O…Z]</a:t>
            </a:r>
          </a:p>
        </p:txBody>
      </p:sp>
      <p:pic>
        <p:nvPicPr>
          <p:cNvPr id="299" name="Image" descr="Image"/>
          <p:cNvPicPr>
            <a:picLocks noChangeAspect="1"/>
          </p:cNvPicPr>
          <p:nvPr/>
        </p:nvPicPr>
        <p:blipFill>
          <a:blip r:embed="rId4"/>
          <a:stretch>
            <a:fillRect/>
          </a:stretch>
        </p:blipFill>
        <p:spPr>
          <a:xfrm>
            <a:off x="18371452" y="8182391"/>
            <a:ext cx="1816738" cy="1816738"/>
          </a:xfrm>
          <a:prstGeom prst="rect">
            <a:avLst/>
          </a:prstGeom>
          <a:ln w="12700">
            <a:miter lim="400000"/>
          </a:ln>
        </p:spPr>
      </p:pic>
      <p:sp>
        <p:nvSpPr>
          <p:cNvPr id="300" name="A…"/>
          <p:cNvSpPr/>
          <p:nvPr/>
        </p:nvSpPr>
        <p:spPr>
          <a:xfrm>
            <a:off x="18525104" y="9342799"/>
            <a:ext cx="646806"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821531">
              <a:defRPr sz="1600">
                <a:solidFill>
                  <a:srgbClr val="FFFFFF"/>
                </a:solidFill>
                <a:latin typeface="Helvetica Light"/>
                <a:ea typeface="Helvetica Light"/>
                <a:cs typeface="Helvetica Light"/>
                <a:sym typeface="Helvetica Light"/>
              </a:defRPr>
            </a:pPr>
            <a:r>
              <a:t>A</a:t>
            </a:r>
          </a:p>
          <a:p>
            <a:pPr defTabSz="821531">
              <a:defRPr sz="1600">
                <a:solidFill>
                  <a:srgbClr val="FFFFFF"/>
                </a:solidFill>
                <a:latin typeface="Helvetica Light"/>
                <a:ea typeface="Helvetica Light"/>
                <a:cs typeface="Helvetica Light"/>
                <a:sym typeface="Helvetica Light"/>
              </a:defRPr>
            </a:pPr>
            <a:r>
              <a:t>[0…100]</a:t>
            </a:r>
          </a:p>
        </p:txBody>
      </p:sp>
      <p:sp>
        <p:nvSpPr>
          <p:cNvPr id="301" name="B [A…N]"/>
          <p:cNvSpPr/>
          <p:nvPr/>
        </p:nvSpPr>
        <p:spPr>
          <a:xfrm>
            <a:off x="19310674" y="9342799"/>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1600">
                <a:solidFill>
                  <a:srgbClr val="FFFFFF"/>
                </a:solidFill>
                <a:latin typeface="Helvetica Light"/>
                <a:ea typeface="Helvetica Light"/>
                <a:cs typeface="Helvetica Light"/>
                <a:sym typeface="Helvetica Light"/>
              </a:defRPr>
            </a:lvl1pPr>
          </a:lstStyle>
          <a:p>
            <a:r>
              <a:t>B [A…N]</a:t>
            </a:r>
          </a:p>
        </p:txBody>
      </p:sp>
      <p:pic>
        <p:nvPicPr>
          <p:cNvPr id="302" name="Image" descr="Image"/>
          <p:cNvPicPr>
            <a:picLocks noChangeAspect="1"/>
          </p:cNvPicPr>
          <p:nvPr/>
        </p:nvPicPr>
        <p:blipFill>
          <a:blip r:embed="rId4"/>
          <a:stretch>
            <a:fillRect/>
          </a:stretch>
        </p:blipFill>
        <p:spPr>
          <a:xfrm>
            <a:off x="18371452" y="10301175"/>
            <a:ext cx="1816738" cy="1816737"/>
          </a:xfrm>
          <a:prstGeom prst="rect">
            <a:avLst/>
          </a:prstGeom>
          <a:ln w="12700">
            <a:miter lim="400000"/>
          </a:ln>
        </p:spPr>
      </p:pic>
      <p:sp>
        <p:nvSpPr>
          <p:cNvPr id="303" name="A…"/>
          <p:cNvSpPr/>
          <p:nvPr/>
        </p:nvSpPr>
        <p:spPr>
          <a:xfrm>
            <a:off x="18559332" y="11461584"/>
            <a:ext cx="646805"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821531">
              <a:defRPr sz="1400">
                <a:solidFill>
                  <a:srgbClr val="FFFFFF"/>
                </a:solidFill>
                <a:latin typeface="Helvetica Light"/>
                <a:ea typeface="Helvetica Light"/>
                <a:cs typeface="Helvetica Light"/>
                <a:sym typeface="Helvetica Light"/>
              </a:defRPr>
            </a:pPr>
            <a:r>
              <a:t>A</a:t>
            </a:r>
          </a:p>
          <a:p>
            <a:pPr defTabSz="821531">
              <a:defRPr sz="1400">
                <a:solidFill>
                  <a:srgbClr val="FFFFFF"/>
                </a:solidFill>
                <a:latin typeface="Helvetica Light"/>
                <a:ea typeface="Helvetica Light"/>
                <a:cs typeface="Helvetica Light"/>
                <a:sym typeface="Helvetica Light"/>
              </a:defRPr>
            </a:pPr>
            <a:r>
              <a:t>[101.. 200]</a:t>
            </a:r>
          </a:p>
        </p:txBody>
      </p:sp>
      <p:sp>
        <p:nvSpPr>
          <p:cNvPr id="304" name="B [O…Z]"/>
          <p:cNvSpPr/>
          <p:nvPr/>
        </p:nvSpPr>
        <p:spPr>
          <a:xfrm>
            <a:off x="19276443" y="11461584"/>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1400">
                <a:solidFill>
                  <a:srgbClr val="FFFFFF"/>
                </a:solidFill>
                <a:latin typeface="Helvetica Light"/>
                <a:ea typeface="Helvetica Light"/>
                <a:cs typeface="Helvetica Light"/>
                <a:sym typeface="Helvetica Light"/>
              </a:defRPr>
            </a:lvl1pPr>
          </a:lstStyle>
          <a:p>
            <a:r>
              <a:t>B [O…Z]</a:t>
            </a:r>
          </a:p>
        </p:txBody>
      </p:sp>
      <p:sp>
        <p:nvSpPr>
          <p:cNvPr id="305" name="Rectangle"/>
          <p:cNvSpPr/>
          <p:nvPr/>
        </p:nvSpPr>
        <p:spPr>
          <a:xfrm>
            <a:off x="3268754" y="8215679"/>
            <a:ext cx="8368301" cy="4690084"/>
          </a:xfrm>
          <a:prstGeom prst="rect">
            <a:avLst/>
          </a:prstGeom>
          <a:solidFill>
            <a:srgbClr val="516D7C"/>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pic>
        <p:nvPicPr>
          <p:cNvPr id="306" name="Image" descr="Image"/>
          <p:cNvPicPr>
            <a:picLocks noChangeAspect="1"/>
          </p:cNvPicPr>
          <p:nvPr/>
        </p:nvPicPr>
        <p:blipFill>
          <a:blip r:embed="rId3"/>
          <a:stretch>
            <a:fillRect/>
          </a:stretch>
        </p:blipFill>
        <p:spPr>
          <a:xfrm>
            <a:off x="3100694" y="8327649"/>
            <a:ext cx="8704422" cy="4466143"/>
          </a:xfrm>
          <a:prstGeom prst="rect">
            <a:avLst/>
          </a:prstGeom>
          <a:ln w="12700">
            <a:miter lim="400000"/>
          </a:ln>
        </p:spPr>
      </p:pic>
      <p:sp>
        <p:nvSpPr>
          <p:cNvPr id="307" name="Line"/>
          <p:cNvSpPr/>
          <p:nvPr/>
        </p:nvSpPr>
        <p:spPr>
          <a:xfrm>
            <a:off x="5370544" y="11114457"/>
            <a:ext cx="4597503" cy="1"/>
          </a:xfrm>
          <a:prstGeom prst="line">
            <a:avLst/>
          </a:prstGeom>
          <a:ln w="127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308" name="Line"/>
          <p:cNvSpPr/>
          <p:nvPr/>
        </p:nvSpPr>
        <p:spPr>
          <a:xfrm>
            <a:off x="5061537" y="9262609"/>
            <a:ext cx="4597504" cy="1"/>
          </a:xfrm>
          <a:prstGeom prst="line">
            <a:avLst/>
          </a:prstGeom>
          <a:ln w="127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pic>
        <p:nvPicPr>
          <p:cNvPr id="309" name="Image" descr="Image"/>
          <p:cNvPicPr>
            <a:picLocks noChangeAspect="1"/>
          </p:cNvPicPr>
          <p:nvPr/>
        </p:nvPicPr>
        <p:blipFill>
          <a:blip r:embed="rId4"/>
          <a:stretch>
            <a:fillRect/>
          </a:stretch>
        </p:blipFill>
        <p:spPr>
          <a:xfrm>
            <a:off x="6544536" y="8179906"/>
            <a:ext cx="1816738" cy="1816738"/>
          </a:xfrm>
          <a:prstGeom prst="rect">
            <a:avLst/>
          </a:prstGeom>
          <a:ln w="12700">
            <a:miter lim="400000"/>
          </a:ln>
        </p:spPr>
      </p:pic>
      <p:pic>
        <p:nvPicPr>
          <p:cNvPr id="310" name="Image" descr="Image"/>
          <p:cNvPicPr>
            <a:picLocks noChangeAspect="1"/>
          </p:cNvPicPr>
          <p:nvPr/>
        </p:nvPicPr>
        <p:blipFill>
          <a:blip r:embed="rId4"/>
          <a:stretch>
            <a:fillRect/>
          </a:stretch>
        </p:blipFill>
        <p:spPr>
          <a:xfrm>
            <a:off x="6544536" y="10422152"/>
            <a:ext cx="1816738" cy="1816738"/>
          </a:xfrm>
          <a:prstGeom prst="rect">
            <a:avLst/>
          </a:prstGeom>
          <a:ln w="12700">
            <a:miter lim="400000"/>
          </a:ln>
        </p:spPr>
      </p:pic>
      <p:sp>
        <p:nvSpPr>
          <p:cNvPr id="311" name="A…"/>
          <p:cNvSpPr/>
          <p:nvPr/>
        </p:nvSpPr>
        <p:spPr>
          <a:xfrm>
            <a:off x="6698188" y="9340315"/>
            <a:ext cx="646806" cy="90325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821531">
              <a:defRPr sz="1600">
                <a:solidFill>
                  <a:srgbClr val="FFFFFF"/>
                </a:solidFill>
                <a:latin typeface="Helvetica Light"/>
                <a:ea typeface="Helvetica Light"/>
                <a:cs typeface="Helvetica Light"/>
                <a:sym typeface="Helvetica Light"/>
              </a:defRPr>
            </a:pPr>
            <a:r>
              <a:t>A</a:t>
            </a:r>
          </a:p>
          <a:p>
            <a:pPr defTabSz="821531">
              <a:defRPr sz="1600">
                <a:solidFill>
                  <a:srgbClr val="FFFFFF"/>
                </a:solidFill>
                <a:latin typeface="Helvetica Light"/>
                <a:ea typeface="Helvetica Light"/>
                <a:cs typeface="Helvetica Light"/>
                <a:sym typeface="Helvetica Light"/>
              </a:defRPr>
            </a:pPr>
            <a:r>
              <a:t>[0…100]</a:t>
            </a:r>
          </a:p>
        </p:txBody>
      </p:sp>
      <p:sp>
        <p:nvSpPr>
          <p:cNvPr id="312" name="B [A…N]"/>
          <p:cNvSpPr/>
          <p:nvPr/>
        </p:nvSpPr>
        <p:spPr>
          <a:xfrm>
            <a:off x="7483757" y="9340315"/>
            <a:ext cx="723864" cy="903252"/>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1600">
                <a:solidFill>
                  <a:srgbClr val="FFFFFF"/>
                </a:solidFill>
                <a:latin typeface="Helvetica Light"/>
                <a:ea typeface="Helvetica Light"/>
                <a:cs typeface="Helvetica Light"/>
                <a:sym typeface="Helvetica Light"/>
              </a:defRPr>
            </a:lvl1pPr>
          </a:lstStyle>
          <a:p>
            <a:r>
              <a:t>B [A…N]</a:t>
            </a:r>
          </a:p>
        </p:txBody>
      </p:sp>
      <p:sp>
        <p:nvSpPr>
          <p:cNvPr id="313" name="A…"/>
          <p:cNvSpPr/>
          <p:nvPr/>
        </p:nvSpPr>
        <p:spPr>
          <a:xfrm>
            <a:off x="6732416" y="11582561"/>
            <a:ext cx="646806"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821531">
              <a:defRPr sz="1400">
                <a:solidFill>
                  <a:srgbClr val="FFFFFF"/>
                </a:solidFill>
                <a:latin typeface="Helvetica Light"/>
                <a:ea typeface="Helvetica Light"/>
                <a:cs typeface="Helvetica Light"/>
                <a:sym typeface="Helvetica Light"/>
              </a:defRPr>
            </a:pPr>
            <a:r>
              <a:t>A</a:t>
            </a:r>
          </a:p>
          <a:p>
            <a:pPr defTabSz="821531">
              <a:defRPr sz="1400">
                <a:solidFill>
                  <a:srgbClr val="FFFFFF"/>
                </a:solidFill>
                <a:latin typeface="Helvetica Light"/>
                <a:ea typeface="Helvetica Light"/>
                <a:cs typeface="Helvetica Light"/>
                <a:sym typeface="Helvetica Light"/>
              </a:defRPr>
            </a:pPr>
            <a:r>
              <a:t>[101.. 200]</a:t>
            </a:r>
          </a:p>
        </p:txBody>
      </p:sp>
      <p:sp>
        <p:nvSpPr>
          <p:cNvPr id="314" name="B [O…Z]"/>
          <p:cNvSpPr/>
          <p:nvPr/>
        </p:nvSpPr>
        <p:spPr>
          <a:xfrm>
            <a:off x="7449528" y="11582561"/>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1400">
                <a:solidFill>
                  <a:srgbClr val="FFFFFF"/>
                </a:solidFill>
                <a:latin typeface="Helvetica Light"/>
                <a:ea typeface="Helvetica Light"/>
                <a:cs typeface="Helvetica Light"/>
                <a:sym typeface="Helvetica Light"/>
              </a:defRPr>
            </a:lvl1pPr>
          </a:lstStyle>
          <a:p>
            <a:r>
              <a:t>B [O…Z]</a:t>
            </a:r>
          </a:p>
        </p:txBody>
      </p:sp>
      <p:pic>
        <p:nvPicPr>
          <p:cNvPr id="315" name="Image" descr="Image"/>
          <p:cNvPicPr>
            <a:picLocks noChangeAspect="1"/>
          </p:cNvPicPr>
          <p:nvPr/>
        </p:nvPicPr>
        <p:blipFill>
          <a:blip r:embed="rId4"/>
          <a:stretch>
            <a:fillRect/>
          </a:stretch>
        </p:blipFill>
        <p:spPr>
          <a:xfrm>
            <a:off x="3784392" y="8303368"/>
            <a:ext cx="1816738" cy="1816738"/>
          </a:xfrm>
          <a:prstGeom prst="rect">
            <a:avLst/>
          </a:prstGeom>
          <a:ln w="12700">
            <a:miter lim="400000"/>
          </a:ln>
        </p:spPr>
      </p:pic>
      <p:pic>
        <p:nvPicPr>
          <p:cNvPr id="316" name="Image" descr="Image"/>
          <p:cNvPicPr>
            <a:picLocks noChangeAspect="1"/>
          </p:cNvPicPr>
          <p:nvPr/>
        </p:nvPicPr>
        <p:blipFill>
          <a:blip r:embed="rId4"/>
          <a:stretch>
            <a:fillRect/>
          </a:stretch>
        </p:blipFill>
        <p:spPr>
          <a:xfrm>
            <a:off x="3784392" y="10427575"/>
            <a:ext cx="1816738" cy="1816737"/>
          </a:xfrm>
          <a:prstGeom prst="rect">
            <a:avLst/>
          </a:prstGeom>
          <a:ln w="12700">
            <a:miter lim="400000"/>
          </a:ln>
        </p:spPr>
      </p:pic>
      <p:sp>
        <p:nvSpPr>
          <p:cNvPr id="317" name="A…"/>
          <p:cNvSpPr/>
          <p:nvPr/>
        </p:nvSpPr>
        <p:spPr>
          <a:xfrm>
            <a:off x="3938045" y="9463777"/>
            <a:ext cx="646805"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821531">
              <a:defRPr sz="1600">
                <a:solidFill>
                  <a:srgbClr val="FFFFFF"/>
                </a:solidFill>
                <a:latin typeface="Helvetica Light"/>
                <a:ea typeface="Helvetica Light"/>
                <a:cs typeface="Helvetica Light"/>
                <a:sym typeface="Helvetica Light"/>
              </a:defRPr>
            </a:pPr>
            <a:r>
              <a:t>A</a:t>
            </a:r>
          </a:p>
          <a:p>
            <a:pPr defTabSz="821531">
              <a:defRPr sz="1600">
                <a:solidFill>
                  <a:srgbClr val="FFFFFF"/>
                </a:solidFill>
                <a:latin typeface="Helvetica Light"/>
                <a:ea typeface="Helvetica Light"/>
                <a:cs typeface="Helvetica Light"/>
                <a:sym typeface="Helvetica Light"/>
              </a:defRPr>
            </a:pPr>
            <a:r>
              <a:t>[0…100]</a:t>
            </a:r>
          </a:p>
        </p:txBody>
      </p:sp>
      <p:sp>
        <p:nvSpPr>
          <p:cNvPr id="318" name="B [A…N]"/>
          <p:cNvSpPr/>
          <p:nvPr/>
        </p:nvSpPr>
        <p:spPr>
          <a:xfrm>
            <a:off x="4723612" y="9463777"/>
            <a:ext cx="723865"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1600">
                <a:solidFill>
                  <a:srgbClr val="FFFFFF"/>
                </a:solidFill>
                <a:latin typeface="Helvetica Light"/>
                <a:ea typeface="Helvetica Light"/>
                <a:cs typeface="Helvetica Light"/>
                <a:sym typeface="Helvetica Light"/>
              </a:defRPr>
            </a:lvl1pPr>
          </a:lstStyle>
          <a:p>
            <a:r>
              <a:t>B [A…N]</a:t>
            </a:r>
          </a:p>
        </p:txBody>
      </p:sp>
      <p:sp>
        <p:nvSpPr>
          <p:cNvPr id="319" name="A…"/>
          <p:cNvSpPr/>
          <p:nvPr/>
        </p:nvSpPr>
        <p:spPr>
          <a:xfrm>
            <a:off x="3972273" y="11587983"/>
            <a:ext cx="646805"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821531">
              <a:defRPr sz="1400">
                <a:solidFill>
                  <a:srgbClr val="FFFFFF"/>
                </a:solidFill>
                <a:latin typeface="Helvetica Light"/>
                <a:ea typeface="Helvetica Light"/>
                <a:cs typeface="Helvetica Light"/>
                <a:sym typeface="Helvetica Light"/>
              </a:defRPr>
            </a:pPr>
            <a:r>
              <a:t>A</a:t>
            </a:r>
          </a:p>
          <a:p>
            <a:pPr defTabSz="821531">
              <a:defRPr sz="1400">
                <a:solidFill>
                  <a:srgbClr val="FFFFFF"/>
                </a:solidFill>
                <a:latin typeface="Helvetica Light"/>
                <a:ea typeface="Helvetica Light"/>
                <a:cs typeface="Helvetica Light"/>
                <a:sym typeface="Helvetica Light"/>
              </a:defRPr>
            </a:pPr>
            <a:r>
              <a:t>[101.. 200]</a:t>
            </a:r>
          </a:p>
        </p:txBody>
      </p:sp>
      <p:sp>
        <p:nvSpPr>
          <p:cNvPr id="320" name="B [O…Z]"/>
          <p:cNvSpPr/>
          <p:nvPr/>
        </p:nvSpPr>
        <p:spPr>
          <a:xfrm>
            <a:off x="4689383" y="11587983"/>
            <a:ext cx="723865"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1400">
                <a:solidFill>
                  <a:srgbClr val="FFFFFF"/>
                </a:solidFill>
                <a:latin typeface="Helvetica Light"/>
                <a:ea typeface="Helvetica Light"/>
                <a:cs typeface="Helvetica Light"/>
                <a:sym typeface="Helvetica Light"/>
              </a:defRPr>
            </a:lvl1pPr>
          </a:lstStyle>
          <a:p>
            <a:r>
              <a:t>B [O…Z]</a:t>
            </a:r>
          </a:p>
        </p:txBody>
      </p:sp>
      <p:pic>
        <p:nvPicPr>
          <p:cNvPr id="321" name="Image" descr="Image"/>
          <p:cNvPicPr>
            <a:picLocks noChangeAspect="1"/>
          </p:cNvPicPr>
          <p:nvPr/>
        </p:nvPicPr>
        <p:blipFill>
          <a:blip r:embed="rId4"/>
          <a:stretch>
            <a:fillRect/>
          </a:stretch>
        </p:blipFill>
        <p:spPr>
          <a:xfrm>
            <a:off x="9304680" y="8179906"/>
            <a:ext cx="1816738" cy="1816738"/>
          </a:xfrm>
          <a:prstGeom prst="rect">
            <a:avLst/>
          </a:prstGeom>
          <a:ln w="12700">
            <a:miter lim="400000"/>
          </a:ln>
        </p:spPr>
      </p:pic>
      <p:sp>
        <p:nvSpPr>
          <p:cNvPr id="322" name="A…"/>
          <p:cNvSpPr/>
          <p:nvPr/>
        </p:nvSpPr>
        <p:spPr>
          <a:xfrm>
            <a:off x="9458333" y="9340315"/>
            <a:ext cx="646806" cy="90325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821531">
              <a:defRPr sz="1600">
                <a:solidFill>
                  <a:srgbClr val="FFFFFF"/>
                </a:solidFill>
                <a:latin typeface="Helvetica Light"/>
                <a:ea typeface="Helvetica Light"/>
                <a:cs typeface="Helvetica Light"/>
                <a:sym typeface="Helvetica Light"/>
              </a:defRPr>
            </a:pPr>
            <a:r>
              <a:t>A</a:t>
            </a:r>
          </a:p>
          <a:p>
            <a:pPr defTabSz="821531">
              <a:defRPr sz="1600">
                <a:solidFill>
                  <a:srgbClr val="FFFFFF"/>
                </a:solidFill>
                <a:latin typeface="Helvetica Light"/>
                <a:ea typeface="Helvetica Light"/>
                <a:cs typeface="Helvetica Light"/>
                <a:sym typeface="Helvetica Light"/>
              </a:defRPr>
            </a:pPr>
            <a:r>
              <a:t>[0…100]</a:t>
            </a:r>
          </a:p>
        </p:txBody>
      </p:sp>
      <p:sp>
        <p:nvSpPr>
          <p:cNvPr id="323" name="B [A…N]"/>
          <p:cNvSpPr/>
          <p:nvPr/>
        </p:nvSpPr>
        <p:spPr>
          <a:xfrm>
            <a:off x="10243901" y="9340315"/>
            <a:ext cx="723865" cy="903252"/>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1600">
                <a:solidFill>
                  <a:srgbClr val="FFFFFF"/>
                </a:solidFill>
                <a:latin typeface="Helvetica Light"/>
                <a:ea typeface="Helvetica Light"/>
                <a:cs typeface="Helvetica Light"/>
                <a:sym typeface="Helvetica Light"/>
              </a:defRPr>
            </a:lvl1pPr>
          </a:lstStyle>
          <a:p>
            <a:r>
              <a:t>B [A…N]</a:t>
            </a:r>
          </a:p>
        </p:txBody>
      </p:sp>
      <p:pic>
        <p:nvPicPr>
          <p:cNvPr id="324" name="Image" descr="Image"/>
          <p:cNvPicPr>
            <a:picLocks noChangeAspect="1"/>
          </p:cNvPicPr>
          <p:nvPr/>
        </p:nvPicPr>
        <p:blipFill>
          <a:blip r:embed="rId4"/>
          <a:stretch>
            <a:fillRect/>
          </a:stretch>
        </p:blipFill>
        <p:spPr>
          <a:xfrm>
            <a:off x="9304680" y="10298692"/>
            <a:ext cx="1816738" cy="1816738"/>
          </a:xfrm>
          <a:prstGeom prst="rect">
            <a:avLst/>
          </a:prstGeom>
          <a:ln w="12700">
            <a:miter lim="400000"/>
          </a:ln>
        </p:spPr>
      </p:pic>
      <p:sp>
        <p:nvSpPr>
          <p:cNvPr id="325" name="A…"/>
          <p:cNvSpPr/>
          <p:nvPr/>
        </p:nvSpPr>
        <p:spPr>
          <a:xfrm>
            <a:off x="9492560" y="11459101"/>
            <a:ext cx="646806"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p>
            <a:pPr defTabSz="821531">
              <a:defRPr sz="1400">
                <a:solidFill>
                  <a:srgbClr val="FFFFFF"/>
                </a:solidFill>
                <a:latin typeface="Helvetica Light"/>
                <a:ea typeface="Helvetica Light"/>
                <a:cs typeface="Helvetica Light"/>
                <a:sym typeface="Helvetica Light"/>
              </a:defRPr>
            </a:pPr>
            <a:r>
              <a:t>A</a:t>
            </a:r>
          </a:p>
          <a:p>
            <a:pPr defTabSz="821531">
              <a:defRPr sz="1400">
                <a:solidFill>
                  <a:srgbClr val="FFFFFF"/>
                </a:solidFill>
                <a:latin typeface="Helvetica Light"/>
                <a:ea typeface="Helvetica Light"/>
                <a:cs typeface="Helvetica Light"/>
                <a:sym typeface="Helvetica Light"/>
              </a:defRPr>
            </a:pPr>
            <a:r>
              <a:t>[101.. 200]</a:t>
            </a:r>
          </a:p>
        </p:txBody>
      </p:sp>
      <p:sp>
        <p:nvSpPr>
          <p:cNvPr id="326" name="B [O…Z]"/>
          <p:cNvSpPr/>
          <p:nvPr/>
        </p:nvSpPr>
        <p:spPr>
          <a:xfrm>
            <a:off x="10209672" y="11459101"/>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1400">
                <a:solidFill>
                  <a:srgbClr val="FFFFFF"/>
                </a:solidFill>
                <a:latin typeface="Helvetica Light"/>
                <a:ea typeface="Helvetica Light"/>
                <a:cs typeface="Helvetica Light"/>
                <a:sym typeface="Helvetica Light"/>
              </a:defRPr>
            </a:lvl1pPr>
          </a:lstStyle>
          <a:p>
            <a:r>
              <a:t>B [O…Z]</a:t>
            </a:r>
          </a:p>
        </p:txBody>
      </p:sp>
      <p:sp>
        <p:nvSpPr>
          <p:cNvPr id="327" name="DC"/>
          <p:cNvSpPr txBox="1"/>
          <p:nvPr/>
        </p:nvSpPr>
        <p:spPr>
          <a:xfrm>
            <a:off x="6824031" y="7073327"/>
            <a:ext cx="107251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DC</a:t>
            </a:r>
          </a:p>
        </p:txBody>
      </p:sp>
      <p:sp>
        <p:nvSpPr>
          <p:cNvPr id="328" name="NYC"/>
          <p:cNvSpPr txBox="1"/>
          <p:nvPr/>
        </p:nvSpPr>
        <p:spPr>
          <a:xfrm>
            <a:off x="15767491" y="7277417"/>
            <a:ext cx="1460501"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NYC</a:t>
            </a:r>
          </a:p>
        </p:txBody>
      </p:sp>
      <p:sp>
        <p:nvSpPr>
          <p:cNvPr id="329" name="London"/>
          <p:cNvSpPr txBox="1"/>
          <p:nvPr/>
        </p:nvSpPr>
        <p:spPr>
          <a:xfrm>
            <a:off x="15272630" y="12966343"/>
            <a:ext cx="2308861"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London</a:t>
            </a:r>
          </a:p>
        </p:txBody>
      </p:sp>
      <p:sp>
        <p:nvSpPr>
          <p:cNvPr id="330" name="SF"/>
          <p:cNvSpPr txBox="1"/>
          <p:nvPr/>
        </p:nvSpPr>
        <p:spPr>
          <a:xfrm>
            <a:off x="7004594" y="12880251"/>
            <a:ext cx="896621"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SF</a:t>
            </a:r>
          </a:p>
        </p:txBody>
      </p:sp>
      <p:cxnSp>
        <p:nvCxnSpPr>
          <p:cNvPr id="331" name="Connection Line"/>
          <p:cNvCxnSpPr>
            <a:stCxn id="305" idx="0"/>
            <a:endCxn id="261" idx="0"/>
          </p:cNvCxnSpPr>
          <p:nvPr/>
        </p:nvCxnSpPr>
        <p:spPr>
          <a:xfrm flipV="1">
            <a:off x="7452904" y="4783943"/>
            <a:ext cx="9230070" cy="5776778"/>
          </a:xfrm>
          <a:prstGeom prst="straightConnector1">
            <a:avLst/>
          </a:prstGeom>
          <a:ln w="25400">
            <a:solidFill>
              <a:srgbClr val="000000"/>
            </a:solidFill>
            <a:miter lim="400000"/>
          </a:ln>
        </p:spPr>
      </p:cxnSp>
      <p:cxnSp>
        <p:nvCxnSpPr>
          <p:cNvPr id="332" name="Connection Line"/>
          <p:cNvCxnSpPr>
            <a:stCxn id="259" idx="0"/>
            <a:endCxn id="261" idx="0"/>
          </p:cNvCxnSpPr>
          <p:nvPr/>
        </p:nvCxnSpPr>
        <p:spPr>
          <a:xfrm>
            <a:off x="7452904" y="4783943"/>
            <a:ext cx="9230070" cy="1"/>
          </a:xfrm>
          <a:prstGeom prst="straightConnector1">
            <a:avLst/>
          </a:prstGeom>
          <a:ln w="25400">
            <a:solidFill>
              <a:srgbClr val="000000"/>
            </a:solidFill>
            <a:miter lim="400000"/>
          </a:ln>
        </p:spPr>
      </p:cxnSp>
      <p:cxnSp>
        <p:nvCxnSpPr>
          <p:cNvPr id="333" name="Connection Line"/>
          <p:cNvCxnSpPr>
            <a:stCxn id="283" idx="0"/>
            <a:endCxn id="261" idx="0"/>
          </p:cNvCxnSpPr>
          <p:nvPr/>
        </p:nvCxnSpPr>
        <p:spPr>
          <a:xfrm flipV="1">
            <a:off x="16519676" y="4783943"/>
            <a:ext cx="163298" cy="5779262"/>
          </a:xfrm>
          <a:prstGeom prst="straightConnector1">
            <a:avLst/>
          </a:prstGeom>
          <a:ln w="25400">
            <a:solidFill>
              <a:srgbClr val="000000"/>
            </a:solidFill>
            <a:miter lim="400000"/>
          </a:ln>
        </p:spPr>
      </p:cxnSp>
      <p:grpSp>
        <p:nvGrpSpPr>
          <p:cNvPr id="355" name="Group"/>
          <p:cNvGrpSpPr/>
          <p:nvPr/>
        </p:nvGrpSpPr>
        <p:grpSpPr>
          <a:xfrm>
            <a:off x="3255253" y="2685517"/>
            <a:ext cx="8152114" cy="4182760"/>
            <a:chOff x="0" y="0"/>
            <a:chExt cx="8152113" cy="4182759"/>
          </a:xfrm>
        </p:grpSpPr>
        <p:pic>
          <p:nvPicPr>
            <p:cNvPr id="334" name="Image" descr="Image"/>
            <p:cNvPicPr>
              <a:picLocks noChangeAspect="1"/>
            </p:cNvPicPr>
            <p:nvPr/>
          </p:nvPicPr>
          <p:blipFill>
            <a:blip r:embed="rId3"/>
            <a:stretch>
              <a:fillRect/>
            </a:stretch>
          </p:blipFill>
          <p:spPr>
            <a:xfrm>
              <a:off x="0" y="0"/>
              <a:ext cx="8152114" cy="4182760"/>
            </a:xfrm>
            <a:prstGeom prst="rect">
              <a:avLst/>
            </a:prstGeom>
            <a:ln w="12700" cap="flat">
              <a:noFill/>
              <a:miter lim="400000"/>
            </a:ln>
            <a:effectLst/>
          </p:spPr>
        </p:pic>
        <p:sp>
          <p:nvSpPr>
            <p:cNvPr id="335" name="Line"/>
            <p:cNvSpPr/>
            <p:nvPr/>
          </p:nvSpPr>
          <p:spPr>
            <a:xfrm>
              <a:off x="2270483" y="2548951"/>
              <a:ext cx="3986404" cy="1"/>
            </a:xfrm>
            <a:prstGeom prst="line">
              <a:avLst/>
            </a:prstGeom>
            <a:noFill/>
            <a:ln w="12700" cap="flat">
              <a:solidFill>
                <a:srgbClr val="000000"/>
              </a:solidFill>
              <a:prstDash val="solid"/>
              <a:miter lim="400000"/>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336" name="Line"/>
            <p:cNvSpPr/>
            <p:nvPr/>
          </p:nvSpPr>
          <p:spPr>
            <a:xfrm>
              <a:off x="2002549" y="943250"/>
              <a:ext cx="3986405" cy="1"/>
            </a:xfrm>
            <a:prstGeom prst="line">
              <a:avLst/>
            </a:prstGeom>
            <a:noFill/>
            <a:ln w="12700" cap="flat">
              <a:solidFill>
                <a:srgbClr val="000000"/>
              </a:solidFill>
              <a:prstDash val="solid"/>
              <a:miter lim="400000"/>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pic>
          <p:nvPicPr>
            <p:cNvPr id="337" name="Image" descr="Image"/>
            <p:cNvPicPr>
              <a:picLocks noChangeAspect="1"/>
            </p:cNvPicPr>
            <p:nvPr/>
          </p:nvPicPr>
          <p:blipFill>
            <a:blip r:embed="rId4"/>
            <a:stretch>
              <a:fillRect/>
            </a:stretch>
          </p:blipFill>
          <p:spPr>
            <a:xfrm>
              <a:off x="3288428" y="4461"/>
              <a:ext cx="1575258" cy="1575257"/>
            </a:xfrm>
            <a:prstGeom prst="rect">
              <a:avLst/>
            </a:prstGeom>
            <a:ln w="12700" cap="flat">
              <a:noFill/>
              <a:miter lim="400000"/>
            </a:ln>
            <a:effectLst/>
          </p:spPr>
        </p:pic>
        <p:pic>
          <p:nvPicPr>
            <p:cNvPr id="338" name="Image" descr="Image"/>
            <p:cNvPicPr>
              <a:picLocks noChangeAspect="1"/>
            </p:cNvPicPr>
            <p:nvPr/>
          </p:nvPicPr>
          <p:blipFill>
            <a:blip r:embed="rId4"/>
            <a:stretch>
              <a:fillRect/>
            </a:stretch>
          </p:blipFill>
          <p:spPr>
            <a:xfrm>
              <a:off x="3288428" y="1948668"/>
              <a:ext cx="1575258" cy="1575257"/>
            </a:xfrm>
            <a:prstGeom prst="rect">
              <a:avLst/>
            </a:prstGeom>
            <a:ln w="12700" cap="flat">
              <a:noFill/>
              <a:miter lim="400000"/>
            </a:ln>
            <a:effectLst/>
          </p:spPr>
        </p:pic>
        <p:sp>
          <p:nvSpPr>
            <p:cNvPr id="339" name="A…"/>
            <p:cNvSpPr/>
            <p:nvPr/>
          </p:nvSpPr>
          <p:spPr>
            <a:xfrm>
              <a:off x="3421657" y="1010628"/>
              <a:ext cx="560833" cy="783191"/>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p>
              <a:pPr defTabSz="821531">
                <a:defRPr sz="1200">
                  <a:solidFill>
                    <a:srgbClr val="FFFFFF"/>
                  </a:solidFill>
                  <a:latin typeface="Helvetica Light"/>
                  <a:ea typeface="Helvetica Light"/>
                  <a:cs typeface="Helvetica Light"/>
                  <a:sym typeface="Helvetica Light"/>
                </a:defRPr>
              </a:pPr>
              <a:r>
                <a:t>A</a:t>
              </a:r>
            </a:p>
            <a:p>
              <a:pPr defTabSz="821531">
                <a:defRPr sz="1200">
                  <a:solidFill>
                    <a:srgbClr val="FFFFFF"/>
                  </a:solidFill>
                  <a:latin typeface="Helvetica Light"/>
                  <a:ea typeface="Helvetica Light"/>
                  <a:cs typeface="Helvetica Light"/>
                  <a:sym typeface="Helvetica Light"/>
                </a:defRPr>
              </a:pPr>
              <a:r>
                <a:t>[0…100]</a:t>
              </a:r>
            </a:p>
          </p:txBody>
        </p:sp>
        <p:sp>
          <p:nvSpPr>
            <p:cNvPr id="340" name="B [A…N]"/>
            <p:cNvSpPr/>
            <p:nvPr/>
          </p:nvSpPr>
          <p:spPr>
            <a:xfrm>
              <a:off x="4102808" y="1010628"/>
              <a:ext cx="627648" cy="783191"/>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1200">
                  <a:solidFill>
                    <a:srgbClr val="FFFFFF"/>
                  </a:solidFill>
                  <a:latin typeface="Helvetica Light"/>
                  <a:ea typeface="Helvetica Light"/>
                  <a:cs typeface="Helvetica Light"/>
                  <a:sym typeface="Helvetica Light"/>
                </a:defRPr>
              </a:lvl1pPr>
            </a:lstStyle>
            <a:p>
              <a:r>
                <a:t>B [A…N]</a:t>
              </a:r>
            </a:p>
          </p:txBody>
        </p:sp>
        <p:sp>
          <p:nvSpPr>
            <p:cNvPr id="341" name="A…"/>
            <p:cNvSpPr/>
            <p:nvPr/>
          </p:nvSpPr>
          <p:spPr>
            <a:xfrm>
              <a:off x="3451336" y="2954835"/>
              <a:ext cx="560832" cy="783192"/>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p>
              <a:pPr defTabSz="821531">
                <a:defRPr sz="1200">
                  <a:solidFill>
                    <a:srgbClr val="FFFFFF"/>
                  </a:solidFill>
                  <a:latin typeface="Helvetica Light"/>
                  <a:ea typeface="Helvetica Light"/>
                  <a:cs typeface="Helvetica Light"/>
                  <a:sym typeface="Helvetica Light"/>
                </a:defRPr>
              </a:pPr>
              <a:r>
                <a:t>A</a:t>
              </a:r>
            </a:p>
            <a:p>
              <a:pPr defTabSz="821531">
                <a:defRPr sz="1200">
                  <a:solidFill>
                    <a:srgbClr val="FFFFFF"/>
                  </a:solidFill>
                  <a:latin typeface="Helvetica Light"/>
                  <a:ea typeface="Helvetica Light"/>
                  <a:cs typeface="Helvetica Light"/>
                  <a:sym typeface="Helvetica Light"/>
                </a:defRPr>
              </a:pPr>
              <a:r>
                <a:t>[101.. 200]</a:t>
              </a:r>
            </a:p>
          </p:txBody>
        </p:sp>
        <p:sp>
          <p:nvSpPr>
            <p:cNvPr id="342" name="B [O…Z]"/>
            <p:cNvSpPr/>
            <p:nvPr/>
          </p:nvSpPr>
          <p:spPr>
            <a:xfrm>
              <a:off x="4073129" y="2954835"/>
              <a:ext cx="627648" cy="783192"/>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1200">
                  <a:solidFill>
                    <a:srgbClr val="FFFFFF"/>
                  </a:solidFill>
                  <a:latin typeface="Helvetica Light"/>
                  <a:ea typeface="Helvetica Light"/>
                  <a:cs typeface="Helvetica Light"/>
                  <a:sym typeface="Helvetica Light"/>
                </a:defRPr>
              </a:lvl1pPr>
            </a:lstStyle>
            <a:p>
              <a:r>
                <a:t>B [O…Z]</a:t>
              </a:r>
            </a:p>
          </p:txBody>
        </p:sp>
        <p:pic>
          <p:nvPicPr>
            <p:cNvPr id="343" name="Image" descr="Image"/>
            <p:cNvPicPr>
              <a:picLocks noChangeAspect="1"/>
            </p:cNvPicPr>
            <p:nvPr/>
          </p:nvPicPr>
          <p:blipFill>
            <a:blip r:embed="rId4"/>
            <a:stretch>
              <a:fillRect/>
            </a:stretch>
          </p:blipFill>
          <p:spPr>
            <a:xfrm>
              <a:off x="895162" y="111511"/>
              <a:ext cx="1575257" cy="1575258"/>
            </a:xfrm>
            <a:prstGeom prst="rect">
              <a:avLst/>
            </a:prstGeom>
            <a:ln w="12700" cap="flat">
              <a:noFill/>
              <a:miter lim="400000"/>
            </a:ln>
            <a:effectLst/>
          </p:spPr>
        </p:pic>
        <p:pic>
          <p:nvPicPr>
            <p:cNvPr id="344" name="Image" descr="Image"/>
            <p:cNvPicPr>
              <a:picLocks noChangeAspect="1"/>
            </p:cNvPicPr>
            <p:nvPr/>
          </p:nvPicPr>
          <p:blipFill>
            <a:blip r:embed="rId4"/>
            <a:stretch>
              <a:fillRect/>
            </a:stretch>
          </p:blipFill>
          <p:spPr>
            <a:xfrm>
              <a:off x="895162" y="1953368"/>
              <a:ext cx="1575257" cy="1575258"/>
            </a:xfrm>
            <a:prstGeom prst="rect">
              <a:avLst/>
            </a:prstGeom>
            <a:ln w="12700" cap="flat">
              <a:noFill/>
              <a:miter lim="400000"/>
            </a:ln>
            <a:effectLst/>
          </p:spPr>
        </p:pic>
        <p:sp>
          <p:nvSpPr>
            <p:cNvPr id="345" name="A…"/>
            <p:cNvSpPr/>
            <p:nvPr/>
          </p:nvSpPr>
          <p:spPr>
            <a:xfrm>
              <a:off x="1028392" y="1117679"/>
              <a:ext cx="560832" cy="783191"/>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p>
              <a:pPr defTabSz="821531">
                <a:defRPr sz="1200">
                  <a:solidFill>
                    <a:srgbClr val="FFFFFF"/>
                  </a:solidFill>
                  <a:latin typeface="Helvetica Light"/>
                  <a:ea typeface="Helvetica Light"/>
                  <a:cs typeface="Helvetica Light"/>
                  <a:sym typeface="Helvetica Light"/>
                </a:defRPr>
              </a:pPr>
              <a:r>
                <a:t>A</a:t>
              </a:r>
            </a:p>
            <a:p>
              <a:pPr defTabSz="821531">
                <a:defRPr sz="1200">
                  <a:solidFill>
                    <a:srgbClr val="FFFFFF"/>
                  </a:solidFill>
                  <a:latin typeface="Helvetica Light"/>
                  <a:ea typeface="Helvetica Light"/>
                  <a:cs typeface="Helvetica Light"/>
                  <a:sym typeface="Helvetica Light"/>
                </a:defRPr>
              </a:pPr>
              <a:r>
                <a:t>[0…100]</a:t>
              </a:r>
            </a:p>
          </p:txBody>
        </p:sp>
        <p:sp>
          <p:nvSpPr>
            <p:cNvPr id="346" name="B [A…N]"/>
            <p:cNvSpPr/>
            <p:nvPr/>
          </p:nvSpPr>
          <p:spPr>
            <a:xfrm>
              <a:off x="1709542" y="1117679"/>
              <a:ext cx="627648" cy="783191"/>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1200">
                  <a:solidFill>
                    <a:srgbClr val="FFFFFF"/>
                  </a:solidFill>
                  <a:latin typeface="Helvetica Light"/>
                  <a:ea typeface="Helvetica Light"/>
                  <a:cs typeface="Helvetica Light"/>
                  <a:sym typeface="Helvetica Light"/>
                </a:defRPr>
              </a:lvl1pPr>
            </a:lstStyle>
            <a:p>
              <a:r>
                <a:t>B [A…N]</a:t>
              </a:r>
            </a:p>
          </p:txBody>
        </p:sp>
        <p:sp>
          <p:nvSpPr>
            <p:cNvPr id="347" name="A…"/>
            <p:cNvSpPr/>
            <p:nvPr/>
          </p:nvSpPr>
          <p:spPr>
            <a:xfrm>
              <a:off x="1058070" y="2959536"/>
              <a:ext cx="560832" cy="783191"/>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p>
              <a:pPr defTabSz="821531">
                <a:defRPr sz="1200">
                  <a:solidFill>
                    <a:srgbClr val="FFFFFF"/>
                  </a:solidFill>
                  <a:latin typeface="Helvetica Light"/>
                  <a:ea typeface="Helvetica Light"/>
                  <a:cs typeface="Helvetica Light"/>
                  <a:sym typeface="Helvetica Light"/>
                </a:defRPr>
              </a:pPr>
              <a:r>
                <a:t>A</a:t>
              </a:r>
            </a:p>
            <a:p>
              <a:pPr defTabSz="821531">
                <a:defRPr sz="1200">
                  <a:solidFill>
                    <a:srgbClr val="FFFFFF"/>
                  </a:solidFill>
                  <a:latin typeface="Helvetica Light"/>
                  <a:ea typeface="Helvetica Light"/>
                  <a:cs typeface="Helvetica Light"/>
                  <a:sym typeface="Helvetica Light"/>
                </a:defRPr>
              </a:pPr>
              <a:r>
                <a:t>[101.. 200]</a:t>
              </a:r>
            </a:p>
          </p:txBody>
        </p:sp>
        <p:sp>
          <p:nvSpPr>
            <p:cNvPr id="348" name="B [O…Z]"/>
            <p:cNvSpPr/>
            <p:nvPr/>
          </p:nvSpPr>
          <p:spPr>
            <a:xfrm>
              <a:off x="1679863" y="2959536"/>
              <a:ext cx="627648" cy="783191"/>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1200">
                  <a:solidFill>
                    <a:srgbClr val="FFFFFF"/>
                  </a:solidFill>
                  <a:latin typeface="Helvetica Light"/>
                  <a:ea typeface="Helvetica Light"/>
                  <a:cs typeface="Helvetica Light"/>
                  <a:sym typeface="Helvetica Light"/>
                </a:defRPr>
              </a:lvl1pPr>
            </a:lstStyle>
            <a:p>
              <a:r>
                <a:t>B [O…Z]</a:t>
              </a:r>
            </a:p>
          </p:txBody>
        </p:sp>
        <p:pic>
          <p:nvPicPr>
            <p:cNvPr id="349" name="Image" descr="Image"/>
            <p:cNvPicPr>
              <a:picLocks noChangeAspect="1"/>
            </p:cNvPicPr>
            <p:nvPr/>
          </p:nvPicPr>
          <p:blipFill>
            <a:blip r:embed="rId4"/>
            <a:stretch>
              <a:fillRect/>
            </a:stretch>
          </p:blipFill>
          <p:spPr>
            <a:xfrm>
              <a:off x="5681694" y="4461"/>
              <a:ext cx="1575258" cy="1575257"/>
            </a:xfrm>
            <a:prstGeom prst="rect">
              <a:avLst/>
            </a:prstGeom>
            <a:ln w="12700" cap="flat">
              <a:noFill/>
              <a:miter lim="400000"/>
            </a:ln>
            <a:effectLst/>
          </p:spPr>
        </p:pic>
        <p:sp>
          <p:nvSpPr>
            <p:cNvPr id="350" name="A…"/>
            <p:cNvSpPr/>
            <p:nvPr/>
          </p:nvSpPr>
          <p:spPr>
            <a:xfrm>
              <a:off x="5814923" y="1010628"/>
              <a:ext cx="560833" cy="783191"/>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p>
              <a:pPr defTabSz="821531">
                <a:defRPr sz="1200">
                  <a:solidFill>
                    <a:srgbClr val="FFFFFF"/>
                  </a:solidFill>
                  <a:latin typeface="Helvetica Light"/>
                  <a:ea typeface="Helvetica Light"/>
                  <a:cs typeface="Helvetica Light"/>
                  <a:sym typeface="Helvetica Light"/>
                </a:defRPr>
              </a:pPr>
              <a:r>
                <a:t>A</a:t>
              </a:r>
            </a:p>
            <a:p>
              <a:pPr defTabSz="821531">
                <a:defRPr sz="1200">
                  <a:solidFill>
                    <a:srgbClr val="FFFFFF"/>
                  </a:solidFill>
                  <a:latin typeface="Helvetica Light"/>
                  <a:ea typeface="Helvetica Light"/>
                  <a:cs typeface="Helvetica Light"/>
                  <a:sym typeface="Helvetica Light"/>
                </a:defRPr>
              </a:pPr>
              <a:r>
                <a:t>[0…100]</a:t>
              </a:r>
            </a:p>
          </p:txBody>
        </p:sp>
        <p:sp>
          <p:nvSpPr>
            <p:cNvPr id="351" name="B [A…N]"/>
            <p:cNvSpPr/>
            <p:nvPr/>
          </p:nvSpPr>
          <p:spPr>
            <a:xfrm>
              <a:off x="6496074" y="1010628"/>
              <a:ext cx="627648" cy="783191"/>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1200">
                  <a:solidFill>
                    <a:srgbClr val="FFFFFF"/>
                  </a:solidFill>
                  <a:latin typeface="Helvetica Light"/>
                  <a:ea typeface="Helvetica Light"/>
                  <a:cs typeface="Helvetica Light"/>
                  <a:sym typeface="Helvetica Light"/>
                </a:defRPr>
              </a:lvl1pPr>
            </a:lstStyle>
            <a:p>
              <a:r>
                <a:t>B [A…N]</a:t>
              </a:r>
            </a:p>
          </p:txBody>
        </p:sp>
        <p:pic>
          <p:nvPicPr>
            <p:cNvPr id="352" name="Image" descr="Image"/>
            <p:cNvPicPr>
              <a:picLocks noChangeAspect="1"/>
            </p:cNvPicPr>
            <p:nvPr/>
          </p:nvPicPr>
          <p:blipFill>
            <a:blip r:embed="rId4"/>
            <a:stretch>
              <a:fillRect/>
            </a:stretch>
          </p:blipFill>
          <p:spPr>
            <a:xfrm>
              <a:off x="5681694" y="1841617"/>
              <a:ext cx="1575258" cy="1575257"/>
            </a:xfrm>
            <a:prstGeom prst="rect">
              <a:avLst/>
            </a:prstGeom>
            <a:ln w="12700" cap="flat">
              <a:noFill/>
              <a:miter lim="400000"/>
            </a:ln>
            <a:effectLst/>
          </p:spPr>
        </p:pic>
        <p:sp>
          <p:nvSpPr>
            <p:cNvPr id="353" name="A…"/>
            <p:cNvSpPr/>
            <p:nvPr/>
          </p:nvSpPr>
          <p:spPr>
            <a:xfrm>
              <a:off x="5844602" y="2847784"/>
              <a:ext cx="560833" cy="783192"/>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p>
              <a:pPr defTabSz="821531">
                <a:defRPr sz="1200">
                  <a:solidFill>
                    <a:srgbClr val="FFFFFF"/>
                  </a:solidFill>
                  <a:latin typeface="Helvetica Light"/>
                  <a:ea typeface="Helvetica Light"/>
                  <a:cs typeface="Helvetica Light"/>
                  <a:sym typeface="Helvetica Light"/>
                </a:defRPr>
              </a:pPr>
              <a:r>
                <a:t>A</a:t>
              </a:r>
            </a:p>
            <a:p>
              <a:pPr defTabSz="821531">
                <a:defRPr sz="1200">
                  <a:solidFill>
                    <a:srgbClr val="FFFFFF"/>
                  </a:solidFill>
                  <a:latin typeface="Helvetica Light"/>
                  <a:ea typeface="Helvetica Light"/>
                  <a:cs typeface="Helvetica Light"/>
                  <a:sym typeface="Helvetica Light"/>
                </a:defRPr>
              </a:pPr>
              <a:r>
                <a:t>[101.. 200]</a:t>
              </a:r>
            </a:p>
          </p:txBody>
        </p:sp>
        <p:sp>
          <p:nvSpPr>
            <p:cNvPr id="354" name="B [O…Z]"/>
            <p:cNvSpPr/>
            <p:nvPr/>
          </p:nvSpPr>
          <p:spPr>
            <a:xfrm>
              <a:off x="6466395" y="2847784"/>
              <a:ext cx="627648" cy="783192"/>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1200">
                  <a:solidFill>
                    <a:srgbClr val="FFFFFF"/>
                  </a:solidFill>
                  <a:latin typeface="Helvetica Light"/>
                  <a:ea typeface="Helvetica Light"/>
                  <a:cs typeface="Helvetica Light"/>
                  <a:sym typeface="Helvetica Light"/>
                </a:defRPr>
              </a:lvl1pPr>
            </a:lstStyle>
            <a:p>
              <a:r>
                <a:t>B [O…Z]</a:t>
              </a:r>
            </a:p>
          </p:txBody>
        </p:sp>
      </p:gr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xmlns:m="http://schemas.openxmlformats.org/officeDocument/2006/math" xmlns:a14="http://schemas.microsoft.com/office/drawing/2010/main">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Replication Problem: Consistency"/>
          <p:cNvSpPr txBox="1">
            <a:spLocks noGrp="1"/>
          </p:cNvSpPr>
          <p:nvPr>
            <p:ph type="title"/>
          </p:nvPr>
        </p:nvSpPr>
        <p:spPr>
          <a:prstGeom prst="rect">
            <a:avLst/>
          </a:prstGeom>
        </p:spPr>
        <p:txBody>
          <a:bodyPr/>
          <a:lstStyle/>
          <a:p>
            <a:r>
              <a:t>Replication Problem: Consistency</a:t>
            </a:r>
          </a:p>
        </p:txBody>
      </p:sp>
      <p:sp>
        <p:nvSpPr>
          <p:cNvPr id="360" name="We probably want our system to work like thi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We probably want our system to work like this</a:t>
            </a:r>
          </a:p>
        </p:txBody>
      </p:sp>
      <p:pic>
        <p:nvPicPr>
          <p:cNvPr id="361" name="Image" descr="Image"/>
          <p:cNvPicPr>
            <a:picLocks noChangeAspect="1"/>
          </p:cNvPicPr>
          <p:nvPr/>
        </p:nvPicPr>
        <p:blipFill>
          <a:blip r:embed="rId3"/>
          <a:stretch>
            <a:fillRect/>
          </a:stretch>
        </p:blipFill>
        <p:spPr>
          <a:xfrm>
            <a:off x="6541446" y="7210005"/>
            <a:ext cx="3540740" cy="3540740"/>
          </a:xfrm>
          <a:prstGeom prst="rect">
            <a:avLst/>
          </a:prstGeom>
          <a:ln w="12700">
            <a:miter lim="400000"/>
          </a:ln>
        </p:spPr>
      </p:pic>
      <p:sp>
        <p:nvSpPr>
          <p:cNvPr id="362" name="A"/>
          <p:cNvSpPr/>
          <p:nvPr/>
        </p:nvSpPr>
        <p:spPr>
          <a:xfrm>
            <a:off x="6894174" y="9499062"/>
            <a:ext cx="854984"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363" name="B"/>
          <p:cNvSpPr/>
          <p:nvPr/>
        </p:nvSpPr>
        <p:spPr>
          <a:xfrm>
            <a:off x="8742150" y="9499062"/>
            <a:ext cx="854983"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364" name="Image" descr="Image"/>
          <p:cNvPicPr>
            <a:picLocks noChangeAspect="1"/>
          </p:cNvPicPr>
          <p:nvPr/>
        </p:nvPicPr>
        <p:blipFill>
          <a:blip r:embed="rId4"/>
          <a:stretch>
            <a:fillRect/>
          </a:stretch>
        </p:blipFill>
        <p:spPr>
          <a:xfrm>
            <a:off x="7016115" y="3533266"/>
            <a:ext cx="2591402" cy="2591402"/>
          </a:xfrm>
          <a:prstGeom prst="rect">
            <a:avLst/>
          </a:prstGeom>
          <a:ln w="12700">
            <a:miter lim="400000"/>
          </a:ln>
        </p:spPr>
      </p:pic>
      <p:pic>
        <p:nvPicPr>
          <p:cNvPr id="365" name="Image" descr="Image"/>
          <p:cNvPicPr>
            <a:picLocks noChangeAspect="1"/>
          </p:cNvPicPr>
          <p:nvPr/>
        </p:nvPicPr>
        <p:blipFill>
          <a:blip r:embed="rId3"/>
          <a:stretch>
            <a:fillRect/>
          </a:stretch>
        </p:blipFill>
        <p:spPr>
          <a:xfrm>
            <a:off x="14036682" y="7210005"/>
            <a:ext cx="3540740" cy="3540740"/>
          </a:xfrm>
          <a:prstGeom prst="rect">
            <a:avLst/>
          </a:prstGeom>
          <a:ln w="12700">
            <a:miter lim="400000"/>
          </a:ln>
        </p:spPr>
      </p:pic>
      <p:sp>
        <p:nvSpPr>
          <p:cNvPr id="366" name="A"/>
          <p:cNvSpPr/>
          <p:nvPr/>
        </p:nvSpPr>
        <p:spPr>
          <a:xfrm>
            <a:off x="14389410" y="9499062"/>
            <a:ext cx="854983"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367" name="B"/>
          <p:cNvSpPr/>
          <p:nvPr/>
        </p:nvSpPr>
        <p:spPr>
          <a:xfrm>
            <a:off x="16237385" y="9499062"/>
            <a:ext cx="854984"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368" name="Image" descr="Image"/>
          <p:cNvPicPr>
            <a:picLocks noChangeAspect="1"/>
          </p:cNvPicPr>
          <p:nvPr/>
        </p:nvPicPr>
        <p:blipFill>
          <a:blip r:embed="rId4"/>
          <a:stretch>
            <a:fillRect/>
          </a:stretch>
        </p:blipFill>
        <p:spPr>
          <a:xfrm>
            <a:off x="14511351" y="3533266"/>
            <a:ext cx="2591402" cy="2591402"/>
          </a:xfrm>
          <a:prstGeom prst="rect">
            <a:avLst/>
          </a:prstGeom>
          <a:ln w="12700">
            <a:miter lim="400000"/>
          </a:ln>
        </p:spPr>
      </p:pic>
      <p:grpSp>
        <p:nvGrpSpPr>
          <p:cNvPr id="371" name="Group"/>
          <p:cNvGrpSpPr/>
          <p:nvPr/>
        </p:nvGrpSpPr>
        <p:grpSpPr>
          <a:xfrm>
            <a:off x="6236368" y="5789548"/>
            <a:ext cx="1330994" cy="2087906"/>
            <a:chOff x="1222692" y="0"/>
            <a:chExt cx="1330993" cy="2087904"/>
          </a:xfrm>
        </p:grpSpPr>
        <p:sp>
          <p:nvSpPr>
            <p:cNvPr id="369" name="Line"/>
            <p:cNvSpPr/>
            <p:nvPr/>
          </p:nvSpPr>
          <p:spPr>
            <a:xfrm flipH="1">
              <a:off x="2553686"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370" name="Set A=5"/>
            <p:cNvSpPr/>
            <p:nvPr/>
          </p:nvSpPr>
          <p:spPr>
            <a:xfrm>
              <a:off x="1222692" y="81790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grpSp>
      <p:sp>
        <p:nvSpPr>
          <p:cNvPr id="372" name="6"/>
          <p:cNvSpPr txBox="1"/>
          <p:nvPr/>
        </p:nvSpPr>
        <p:spPr>
          <a:xfrm>
            <a:off x="7067348" y="10443661"/>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373" name="7"/>
          <p:cNvSpPr txBox="1"/>
          <p:nvPr/>
        </p:nvSpPr>
        <p:spPr>
          <a:xfrm>
            <a:off x="8915323" y="10443661"/>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374" name="7"/>
          <p:cNvSpPr txBox="1"/>
          <p:nvPr/>
        </p:nvSpPr>
        <p:spPr>
          <a:xfrm>
            <a:off x="16410559" y="10443661"/>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375" name="6"/>
          <p:cNvSpPr txBox="1"/>
          <p:nvPr/>
        </p:nvSpPr>
        <p:spPr>
          <a:xfrm>
            <a:off x="14562584" y="10443661"/>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376" name="5"/>
          <p:cNvSpPr txBox="1"/>
          <p:nvPr/>
        </p:nvSpPr>
        <p:spPr>
          <a:xfrm>
            <a:off x="7067348" y="10443661"/>
            <a:ext cx="508636" cy="90487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A92633"/>
                </a:solidFill>
                <a:latin typeface="Helvetica Light"/>
                <a:ea typeface="Helvetica Light"/>
                <a:cs typeface="Helvetica Light"/>
                <a:sym typeface="Helvetica Light"/>
              </a:defRPr>
            </a:lvl1pPr>
          </a:lstStyle>
          <a:p>
            <a:r>
              <a:t>5</a:t>
            </a:r>
          </a:p>
        </p:txBody>
      </p:sp>
      <p:grpSp>
        <p:nvGrpSpPr>
          <p:cNvPr id="379" name="Group"/>
          <p:cNvGrpSpPr/>
          <p:nvPr/>
        </p:nvGrpSpPr>
        <p:grpSpPr>
          <a:xfrm>
            <a:off x="8964152" y="5789548"/>
            <a:ext cx="2196809" cy="2224850"/>
            <a:chOff x="0" y="0"/>
            <a:chExt cx="2196807" cy="2224848"/>
          </a:xfrm>
        </p:grpSpPr>
        <p:sp>
          <p:nvSpPr>
            <p:cNvPr id="377" name="“OK”!"/>
            <p:cNvSpPr/>
            <p:nvPr/>
          </p:nvSpPr>
          <p:spPr>
            <a:xfrm>
              <a:off x="926807" y="954848"/>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“OK”!</a:t>
              </a:r>
            </a:p>
          </p:txBody>
        </p:sp>
        <p:sp>
          <p:nvSpPr>
            <p:cNvPr id="378"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grpSp>
        <p:nvGrpSpPr>
          <p:cNvPr id="382" name="Group"/>
          <p:cNvGrpSpPr/>
          <p:nvPr/>
        </p:nvGrpSpPr>
        <p:grpSpPr>
          <a:xfrm>
            <a:off x="13342258" y="5789548"/>
            <a:ext cx="1330995" cy="2087906"/>
            <a:chOff x="1136649" y="0"/>
            <a:chExt cx="1330993" cy="2087904"/>
          </a:xfrm>
        </p:grpSpPr>
        <p:sp>
          <p:nvSpPr>
            <p:cNvPr id="380" name="Line"/>
            <p:cNvSpPr/>
            <p:nvPr/>
          </p:nvSpPr>
          <p:spPr>
            <a:xfrm flipH="1">
              <a:off x="2467643"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381" name="Read A"/>
            <p:cNvSpPr/>
            <p:nvPr/>
          </p:nvSpPr>
          <p:spPr>
            <a:xfrm>
              <a:off x="1136649" y="81790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Read A</a:t>
              </a:r>
            </a:p>
          </p:txBody>
        </p:sp>
      </p:grpSp>
      <p:grpSp>
        <p:nvGrpSpPr>
          <p:cNvPr id="385" name="Group"/>
          <p:cNvGrpSpPr/>
          <p:nvPr/>
        </p:nvGrpSpPr>
        <p:grpSpPr>
          <a:xfrm>
            <a:off x="16395949" y="5789548"/>
            <a:ext cx="2196809" cy="2224850"/>
            <a:chOff x="0" y="0"/>
            <a:chExt cx="2196807" cy="2224848"/>
          </a:xfrm>
        </p:grpSpPr>
        <p:sp>
          <p:nvSpPr>
            <p:cNvPr id="383" name="“5”!"/>
            <p:cNvSpPr/>
            <p:nvPr/>
          </p:nvSpPr>
          <p:spPr>
            <a:xfrm>
              <a:off x="926807" y="954848"/>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“5”!</a:t>
              </a:r>
            </a:p>
          </p:txBody>
        </p:sp>
        <p:sp>
          <p:nvSpPr>
            <p:cNvPr id="384"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sp>
        <p:nvSpPr>
          <p:cNvPr id="386" name="5"/>
          <p:cNvSpPr txBox="1"/>
          <p:nvPr/>
        </p:nvSpPr>
        <p:spPr>
          <a:xfrm>
            <a:off x="14562584" y="10443661"/>
            <a:ext cx="508636" cy="90487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A92633"/>
                </a:solidFill>
                <a:latin typeface="Helvetica Light"/>
                <a:ea typeface="Helvetica Light"/>
                <a:cs typeface="Helvetica Light"/>
                <a:sym typeface="Helvetica Light"/>
              </a:defRPr>
            </a:lvl1pPr>
          </a:lstStyle>
          <a:p>
            <a:r>
              <a:t>5</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76"/>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38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p:tmAbs val="0"/>
                                  </p:iterate>
                                  <p:childTnLst>
                                    <p:set>
                                      <p:cBhvr>
                                        <p:cTn id="17" fill="hold"/>
                                        <p:tgtEl>
                                          <p:spTgt spid="37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iterate>
                                    <p:tmAbs val="0"/>
                                  </p:iterate>
                                  <p:childTnLst>
                                    <p:set>
                                      <p:cBhvr>
                                        <p:cTn id="21" fill="hold"/>
                                        <p:tgtEl>
                                          <p:spTgt spid="38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iterate>
                                    <p:tmAbs val="0"/>
                                  </p:iterate>
                                  <p:childTnLst>
                                    <p:set>
                                      <p:cBhvr>
                                        <p:cTn id="25" fill="hold"/>
                                        <p:tgtEl>
                                          <p:spTgt spid="3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 grpId="0" animBg="1" advAuto="0"/>
      <p:bldP spid="376" grpId="0" animBg="1" advAuto="0"/>
      <p:bldP spid="379" grpId="0" animBg="1" advAuto="0"/>
      <p:bldP spid="382" grpId="0" animBg="1" advAuto="0"/>
      <p:bldP spid="385" grpId="0" animBg="1" advAuto="0"/>
      <p:bldP spid="386" grpId="0"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Sequential Consistency"/>
          <p:cNvSpPr txBox="1">
            <a:spLocks noGrp="1"/>
          </p:cNvSpPr>
          <p:nvPr>
            <p:ph type="title"/>
          </p:nvPr>
        </p:nvSpPr>
        <p:spPr>
          <a:prstGeom prst="rect">
            <a:avLst/>
          </a:prstGeom>
        </p:spPr>
        <p:txBody>
          <a:bodyPr/>
          <a:lstStyle/>
          <a:p>
            <a:r>
              <a:t>Sequential Consistency</a:t>
            </a:r>
          </a:p>
        </p:txBody>
      </p:sp>
      <p:sp>
        <p:nvSpPr>
          <p:cNvPr id="391" name="AKA: Behaves like a single machine would"/>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AKA: Behaves like a single machine would</a:t>
            </a:r>
          </a:p>
        </p:txBody>
      </p:sp>
      <p:sp>
        <p:nvSpPr>
          <p:cNvPr id="392" name="Slide bullet text"/>
          <p:cNvSpPr txBox="1">
            <a:spLocks noGrp="1"/>
          </p:cNvSpPr>
          <p:nvPr>
            <p:ph type="body" idx="1"/>
          </p:nvPr>
        </p:nvSpPr>
        <p:spPr>
          <a:prstGeom prst="rect">
            <a:avLst/>
          </a:prstGeom>
        </p:spPr>
        <p:txBody>
          <a:bodyPr/>
          <a:lstStyle/>
          <a:p>
            <a:endParaRPr/>
          </a:p>
        </p:txBody>
      </p:sp>
      <p:pic>
        <p:nvPicPr>
          <p:cNvPr id="393" name="Image" descr="Image"/>
          <p:cNvPicPr>
            <a:picLocks noChangeAspect="1"/>
          </p:cNvPicPr>
          <p:nvPr/>
        </p:nvPicPr>
        <p:blipFill>
          <a:blip r:embed="rId3"/>
          <a:stretch>
            <a:fillRect/>
          </a:stretch>
        </p:blipFill>
        <p:spPr>
          <a:xfrm>
            <a:off x="6541446" y="7210005"/>
            <a:ext cx="3540740" cy="3540740"/>
          </a:xfrm>
          <a:prstGeom prst="rect">
            <a:avLst/>
          </a:prstGeom>
          <a:ln w="12700">
            <a:miter lim="400000"/>
          </a:ln>
        </p:spPr>
      </p:pic>
      <p:sp>
        <p:nvSpPr>
          <p:cNvPr id="394" name="A"/>
          <p:cNvSpPr/>
          <p:nvPr/>
        </p:nvSpPr>
        <p:spPr>
          <a:xfrm>
            <a:off x="6894174" y="9499062"/>
            <a:ext cx="854984"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395" name="B"/>
          <p:cNvSpPr/>
          <p:nvPr/>
        </p:nvSpPr>
        <p:spPr>
          <a:xfrm>
            <a:off x="8742150" y="9499062"/>
            <a:ext cx="854983"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396" name="Image" descr="Image"/>
          <p:cNvPicPr>
            <a:picLocks noChangeAspect="1"/>
          </p:cNvPicPr>
          <p:nvPr/>
        </p:nvPicPr>
        <p:blipFill>
          <a:blip r:embed="rId4"/>
          <a:stretch>
            <a:fillRect/>
          </a:stretch>
        </p:blipFill>
        <p:spPr>
          <a:xfrm>
            <a:off x="7016115" y="3533266"/>
            <a:ext cx="2591402" cy="2591402"/>
          </a:xfrm>
          <a:prstGeom prst="rect">
            <a:avLst/>
          </a:prstGeom>
          <a:ln w="12700">
            <a:miter lim="400000"/>
          </a:ln>
        </p:spPr>
      </p:pic>
      <p:pic>
        <p:nvPicPr>
          <p:cNvPr id="397" name="Image" descr="Image"/>
          <p:cNvPicPr>
            <a:picLocks noChangeAspect="1"/>
          </p:cNvPicPr>
          <p:nvPr/>
        </p:nvPicPr>
        <p:blipFill>
          <a:blip r:embed="rId3"/>
          <a:stretch>
            <a:fillRect/>
          </a:stretch>
        </p:blipFill>
        <p:spPr>
          <a:xfrm>
            <a:off x="14036682" y="7210005"/>
            <a:ext cx="3540740" cy="3540740"/>
          </a:xfrm>
          <a:prstGeom prst="rect">
            <a:avLst/>
          </a:prstGeom>
          <a:ln w="12700">
            <a:miter lim="400000"/>
          </a:ln>
        </p:spPr>
      </p:pic>
      <p:sp>
        <p:nvSpPr>
          <p:cNvPr id="398" name="A"/>
          <p:cNvSpPr/>
          <p:nvPr/>
        </p:nvSpPr>
        <p:spPr>
          <a:xfrm>
            <a:off x="14389410" y="9499062"/>
            <a:ext cx="854983"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399" name="B"/>
          <p:cNvSpPr/>
          <p:nvPr/>
        </p:nvSpPr>
        <p:spPr>
          <a:xfrm>
            <a:off x="16237385" y="9499062"/>
            <a:ext cx="854984"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400" name="Image" descr="Image"/>
          <p:cNvPicPr>
            <a:picLocks noChangeAspect="1"/>
          </p:cNvPicPr>
          <p:nvPr/>
        </p:nvPicPr>
        <p:blipFill>
          <a:blip r:embed="rId4"/>
          <a:stretch>
            <a:fillRect/>
          </a:stretch>
        </p:blipFill>
        <p:spPr>
          <a:xfrm>
            <a:off x="14511351" y="3533266"/>
            <a:ext cx="2591402" cy="2591402"/>
          </a:xfrm>
          <a:prstGeom prst="rect">
            <a:avLst/>
          </a:prstGeom>
          <a:ln w="12700">
            <a:miter lim="400000"/>
          </a:ln>
        </p:spPr>
      </p:pic>
      <p:grpSp>
        <p:nvGrpSpPr>
          <p:cNvPr id="403" name="Group"/>
          <p:cNvGrpSpPr/>
          <p:nvPr/>
        </p:nvGrpSpPr>
        <p:grpSpPr>
          <a:xfrm>
            <a:off x="6236368" y="5789548"/>
            <a:ext cx="1330994" cy="2087906"/>
            <a:chOff x="1222692" y="0"/>
            <a:chExt cx="1330993" cy="2087904"/>
          </a:xfrm>
        </p:grpSpPr>
        <p:sp>
          <p:nvSpPr>
            <p:cNvPr id="401" name="Line"/>
            <p:cNvSpPr/>
            <p:nvPr/>
          </p:nvSpPr>
          <p:spPr>
            <a:xfrm flipH="1">
              <a:off x="2553686"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402" name="Set A=5"/>
            <p:cNvSpPr/>
            <p:nvPr/>
          </p:nvSpPr>
          <p:spPr>
            <a:xfrm>
              <a:off x="1222692" y="81790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grpSp>
      <p:sp>
        <p:nvSpPr>
          <p:cNvPr id="404" name="6"/>
          <p:cNvSpPr txBox="1"/>
          <p:nvPr/>
        </p:nvSpPr>
        <p:spPr>
          <a:xfrm>
            <a:off x="7067348" y="10443661"/>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405" name="7"/>
          <p:cNvSpPr txBox="1"/>
          <p:nvPr/>
        </p:nvSpPr>
        <p:spPr>
          <a:xfrm>
            <a:off x="8915323" y="10443661"/>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406" name="7"/>
          <p:cNvSpPr txBox="1"/>
          <p:nvPr/>
        </p:nvSpPr>
        <p:spPr>
          <a:xfrm>
            <a:off x="16410559" y="10443661"/>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407" name="6"/>
          <p:cNvSpPr txBox="1"/>
          <p:nvPr/>
        </p:nvSpPr>
        <p:spPr>
          <a:xfrm>
            <a:off x="14562584" y="10443661"/>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408" name="5"/>
          <p:cNvSpPr txBox="1"/>
          <p:nvPr/>
        </p:nvSpPr>
        <p:spPr>
          <a:xfrm>
            <a:off x="7067348" y="10443661"/>
            <a:ext cx="508636" cy="90487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A92633"/>
                </a:solidFill>
                <a:latin typeface="Helvetica Light"/>
                <a:ea typeface="Helvetica Light"/>
                <a:cs typeface="Helvetica Light"/>
                <a:sym typeface="Helvetica Light"/>
              </a:defRPr>
            </a:lvl1pPr>
          </a:lstStyle>
          <a:p>
            <a:r>
              <a:t>5</a:t>
            </a:r>
          </a:p>
        </p:txBody>
      </p:sp>
      <p:grpSp>
        <p:nvGrpSpPr>
          <p:cNvPr id="411" name="Group"/>
          <p:cNvGrpSpPr/>
          <p:nvPr/>
        </p:nvGrpSpPr>
        <p:grpSpPr>
          <a:xfrm>
            <a:off x="8964152" y="5789548"/>
            <a:ext cx="2196809" cy="2224850"/>
            <a:chOff x="0" y="0"/>
            <a:chExt cx="2196807" cy="2224848"/>
          </a:xfrm>
        </p:grpSpPr>
        <p:sp>
          <p:nvSpPr>
            <p:cNvPr id="409" name="“OK”!"/>
            <p:cNvSpPr/>
            <p:nvPr/>
          </p:nvSpPr>
          <p:spPr>
            <a:xfrm>
              <a:off x="926807" y="954848"/>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“OK”!</a:t>
              </a:r>
            </a:p>
          </p:txBody>
        </p:sp>
        <p:sp>
          <p:nvSpPr>
            <p:cNvPr id="410"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grpSp>
        <p:nvGrpSpPr>
          <p:cNvPr id="414" name="Group"/>
          <p:cNvGrpSpPr/>
          <p:nvPr/>
        </p:nvGrpSpPr>
        <p:grpSpPr>
          <a:xfrm>
            <a:off x="13342258" y="5789548"/>
            <a:ext cx="1330995" cy="2087906"/>
            <a:chOff x="1136649" y="0"/>
            <a:chExt cx="1330993" cy="2087904"/>
          </a:xfrm>
        </p:grpSpPr>
        <p:sp>
          <p:nvSpPr>
            <p:cNvPr id="412" name="Line"/>
            <p:cNvSpPr/>
            <p:nvPr/>
          </p:nvSpPr>
          <p:spPr>
            <a:xfrm flipH="1">
              <a:off x="2467643"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413" name="Read A"/>
            <p:cNvSpPr/>
            <p:nvPr/>
          </p:nvSpPr>
          <p:spPr>
            <a:xfrm>
              <a:off x="1136649" y="81790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Read A</a:t>
              </a:r>
            </a:p>
          </p:txBody>
        </p:sp>
      </p:grpSp>
      <p:grpSp>
        <p:nvGrpSpPr>
          <p:cNvPr id="417" name="Group"/>
          <p:cNvGrpSpPr/>
          <p:nvPr/>
        </p:nvGrpSpPr>
        <p:grpSpPr>
          <a:xfrm>
            <a:off x="16395949" y="5789548"/>
            <a:ext cx="2196809" cy="2224850"/>
            <a:chOff x="0" y="0"/>
            <a:chExt cx="2196807" cy="2224848"/>
          </a:xfrm>
        </p:grpSpPr>
        <p:sp>
          <p:nvSpPr>
            <p:cNvPr id="415" name="“5”!"/>
            <p:cNvSpPr/>
            <p:nvPr/>
          </p:nvSpPr>
          <p:spPr>
            <a:xfrm>
              <a:off x="926807" y="954848"/>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“5”!</a:t>
              </a:r>
            </a:p>
          </p:txBody>
        </p:sp>
        <p:sp>
          <p:nvSpPr>
            <p:cNvPr id="416"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grpSp>
        <p:nvGrpSpPr>
          <p:cNvPr id="420" name="Group"/>
          <p:cNvGrpSpPr/>
          <p:nvPr/>
        </p:nvGrpSpPr>
        <p:grpSpPr>
          <a:xfrm>
            <a:off x="9719886" y="7637859"/>
            <a:ext cx="4590889" cy="904876"/>
            <a:chOff x="0" y="2976"/>
            <a:chExt cx="4590888" cy="904875"/>
          </a:xfrm>
        </p:grpSpPr>
        <p:sp>
          <p:nvSpPr>
            <p:cNvPr id="418" name="Line"/>
            <p:cNvSpPr/>
            <p:nvPr/>
          </p:nvSpPr>
          <p:spPr>
            <a:xfrm>
              <a:off x="0" y="883098"/>
              <a:ext cx="4590889"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419" name="Set A=5"/>
            <p:cNvSpPr txBox="1"/>
            <p:nvPr/>
          </p:nvSpPr>
          <p:spPr>
            <a:xfrm>
              <a:off x="843355" y="2976"/>
              <a:ext cx="2445386" cy="9048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grpSp>
      <p:grpSp>
        <p:nvGrpSpPr>
          <p:cNvPr id="423" name="Group"/>
          <p:cNvGrpSpPr/>
          <p:nvPr/>
        </p:nvGrpSpPr>
        <p:grpSpPr>
          <a:xfrm>
            <a:off x="9962738" y="9723522"/>
            <a:ext cx="4105185" cy="1270001"/>
            <a:chOff x="0" y="452437"/>
            <a:chExt cx="4105183" cy="1270000"/>
          </a:xfrm>
        </p:grpSpPr>
        <p:sp>
          <p:nvSpPr>
            <p:cNvPr id="421" name="Line"/>
            <p:cNvSpPr/>
            <p:nvPr/>
          </p:nvSpPr>
          <p:spPr>
            <a:xfrm flipH="1" flipV="1">
              <a:off x="0" y="789885"/>
              <a:ext cx="4105184"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422" name="“OK!”"/>
            <p:cNvSpPr/>
            <p:nvPr/>
          </p:nvSpPr>
          <p:spPr>
            <a:xfrm>
              <a:off x="2052592" y="452437"/>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“OK!”</a:t>
              </a:r>
            </a:p>
          </p:txBody>
        </p:sp>
      </p:grpSp>
      <p:sp>
        <p:nvSpPr>
          <p:cNvPr id="424" name="5"/>
          <p:cNvSpPr txBox="1"/>
          <p:nvPr/>
        </p:nvSpPr>
        <p:spPr>
          <a:xfrm>
            <a:off x="14562584" y="10443661"/>
            <a:ext cx="508636" cy="90487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A92633"/>
                </a:solidFill>
                <a:latin typeface="Helvetica Light"/>
                <a:ea typeface="Helvetica Light"/>
                <a:cs typeface="Helvetica Light"/>
                <a:sym typeface="Helvetica Light"/>
              </a:defRPr>
            </a:lvl1pPr>
          </a:lstStyle>
          <a:p>
            <a:r>
              <a:t>5</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4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4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4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4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4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4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p:tmAbs val="0"/>
                                  </p:iterate>
                                  <p:childTnLst>
                                    <p:set>
                                      <p:cBhvr>
                                        <p:cTn id="34" fill="hold"/>
                                        <p:tgtEl>
                                          <p:spTgt spid="4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 grpId="0" animBg="1" advAuto="0"/>
      <p:bldP spid="408" grpId="0" animBg="1" advAuto="0"/>
      <p:bldP spid="411" grpId="0" animBg="1" advAuto="0"/>
      <p:bldP spid="414" grpId="0" animBg="1" advAuto="0"/>
      <p:bldP spid="417" grpId="0" animBg="1" advAuto="0"/>
      <p:bldP spid="420" grpId="0" animBg="1" advAuto="0"/>
      <p:bldP spid="423" grpId="0" animBg="1" advAuto="0"/>
      <p:bldP spid="424"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Availability"/>
          <p:cNvSpPr txBox="1">
            <a:spLocks noGrp="1"/>
          </p:cNvSpPr>
          <p:nvPr>
            <p:ph type="title"/>
          </p:nvPr>
        </p:nvSpPr>
        <p:spPr>
          <a:prstGeom prst="rect">
            <a:avLst/>
          </a:prstGeom>
        </p:spPr>
        <p:txBody>
          <a:bodyPr/>
          <a:lstStyle/>
          <a:p>
            <a:r>
              <a:t>Availability</a:t>
            </a:r>
          </a:p>
        </p:txBody>
      </p:sp>
      <p:sp>
        <p:nvSpPr>
          <p:cNvPr id="429" name="If at least one node is online, can we still answer a request?"/>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If at least one node is online, can we still answer a request?</a:t>
            </a:r>
          </a:p>
        </p:txBody>
      </p:sp>
      <p:pic>
        <p:nvPicPr>
          <p:cNvPr id="430" name="Image" descr="Image"/>
          <p:cNvPicPr>
            <a:picLocks noChangeAspect="1"/>
          </p:cNvPicPr>
          <p:nvPr/>
        </p:nvPicPr>
        <p:blipFill>
          <a:blip r:embed="rId3"/>
          <a:stretch>
            <a:fillRect/>
          </a:stretch>
        </p:blipFill>
        <p:spPr>
          <a:xfrm>
            <a:off x="6518887" y="7857912"/>
            <a:ext cx="3540740" cy="3540740"/>
          </a:xfrm>
          <a:prstGeom prst="rect">
            <a:avLst/>
          </a:prstGeom>
          <a:ln w="12700">
            <a:miter lim="400000"/>
          </a:ln>
        </p:spPr>
      </p:pic>
      <p:sp>
        <p:nvSpPr>
          <p:cNvPr id="431" name="A"/>
          <p:cNvSpPr/>
          <p:nvPr/>
        </p:nvSpPr>
        <p:spPr>
          <a:xfrm>
            <a:off x="6871615" y="10146969"/>
            <a:ext cx="854984"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432" name="B"/>
          <p:cNvSpPr/>
          <p:nvPr/>
        </p:nvSpPr>
        <p:spPr>
          <a:xfrm>
            <a:off x="8719591" y="10146969"/>
            <a:ext cx="854983"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433" name="Image" descr="Image"/>
          <p:cNvPicPr>
            <a:picLocks noChangeAspect="1"/>
          </p:cNvPicPr>
          <p:nvPr/>
        </p:nvPicPr>
        <p:blipFill>
          <a:blip r:embed="rId4"/>
          <a:stretch>
            <a:fillRect/>
          </a:stretch>
        </p:blipFill>
        <p:spPr>
          <a:xfrm>
            <a:off x="6993556" y="4181173"/>
            <a:ext cx="2591402" cy="2591402"/>
          </a:xfrm>
          <a:prstGeom prst="rect">
            <a:avLst/>
          </a:prstGeom>
          <a:ln w="12700">
            <a:miter lim="400000"/>
          </a:ln>
        </p:spPr>
      </p:pic>
      <p:pic>
        <p:nvPicPr>
          <p:cNvPr id="434" name="Image" descr="Image"/>
          <p:cNvPicPr>
            <a:picLocks noChangeAspect="1"/>
          </p:cNvPicPr>
          <p:nvPr/>
        </p:nvPicPr>
        <p:blipFill>
          <a:blip r:embed="rId3"/>
          <a:stretch>
            <a:fillRect/>
          </a:stretch>
        </p:blipFill>
        <p:spPr>
          <a:xfrm>
            <a:off x="14014122" y="7857912"/>
            <a:ext cx="3540740" cy="3540740"/>
          </a:xfrm>
          <a:prstGeom prst="rect">
            <a:avLst/>
          </a:prstGeom>
          <a:ln w="12700">
            <a:miter lim="400000"/>
          </a:ln>
        </p:spPr>
      </p:pic>
      <p:sp>
        <p:nvSpPr>
          <p:cNvPr id="435" name="A"/>
          <p:cNvSpPr/>
          <p:nvPr/>
        </p:nvSpPr>
        <p:spPr>
          <a:xfrm>
            <a:off x="14366850" y="10146969"/>
            <a:ext cx="854983"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436" name="B"/>
          <p:cNvSpPr/>
          <p:nvPr/>
        </p:nvSpPr>
        <p:spPr>
          <a:xfrm>
            <a:off x="16214825" y="10146969"/>
            <a:ext cx="854984"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437" name="Image" descr="Image"/>
          <p:cNvPicPr>
            <a:picLocks noChangeAspect="1"/>
          </p:cNvPicPr>
          <p:nvPr/>
        </p:nvPicPr>
        <p:blipFill>
          <a:blip r:embed="rId4"/>
          <a:stretch>
            <a:fillRect/>
          </a:stretch>
        </p:blipFill>
        <p:spPr>
          <a:xfrm>
            <a:off x="14488791" y="4181173"/>
            <a:ext cx="2591402" cy="2591402"/>
          </a:xfrm>
          <a:prstGeom prst="rect">
            <a:avLst/>
          </a:prstGeom>
          <a:ln w="12700">
            <a:miter lim="400000"/>
          </a:ln>
        </p:spPr>
      </p:pic>
      <p:grpSp>
        <p:nvGrpSpPr>
          <p:cNvPr id="440" name="Group"/>
          <p:cNvGrpSpPr/>
          <p:nvPr/>
        </p:nvGrpSpPr>
        <p:grpSpPr>
          <a:xfrm>
            <a:off x="6213808" y="6437455"/>
            <a:ext cx="1330995" cy="2087906"/>
            <a:chOff x="1222692" y="0"/>
            <a:chExt cx="1330993" cy="2087904"/>
          </a:xfrm>
        </p:grpSpPr>
        <p:sp>
          <p:nvSpPr>
            <p:cNvPr id="438" name="Line"/>
            <p:cNvSpPr/>
            <p:nvPr/>
          </p:nvSpPr>
          <p:spPr>
            <a:xfrm flipH="1">
              <a:off x="2553686"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439" name="Set A=5"/>
            <p:cNvSpPr/>
            <p:nvPr/>
          </p:nvSpPr>
          <p:spPr>
            <a:xfrm>
              <a:off x="1222692" y="81790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grpSp>
      <p:sp>
        <p:nvSpPr>
          <p:cNvPr id="441" name="6"/>
          <p:cNvSpPr txBox="1"/>
          <p:nvPr/>
        </p:nvSpPr>
        <p:spPr>
          <a:xfrm>
            <a:off x="7044789" y="11091568"/>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442" name="7"/>
          <p:cNvSpPr txBox="1"/>
          <p:nvPr/>
        </p:nvSpPr>
        <p:spPr>
          <a:xfrm>
            <a:off x="8892764" y="11091568"/>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443" name="7"/>
          <p:cNvSpPr txBox="1"/>
          <p:nvPr/>
        </p:nvSpPr>
        <p:spPr>
          <a:xfrm>
            <a:off x="16388000" y="11091568"/>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444" name="6"/>
          <p:cNvSpPr txBox="1"/>
          <p:nvPr/>
        </p:nvSpPr>
        <p:spPr>
          <a:xfrm>
            <a:off x="14540024" y="11091568"/>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445" name="5"/>
          <p:cNvSpPr txBox="1"/>
          <p:nvPr/>
        </p:nvSpPr>
        <p:spPr>
          <a:xfrm>
            <a:off x="7044788" y="11091568"/>
            <a:ext cx="508636" cy="90487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A92633"/>
                </a:solidFill>
                <a:latin typeface="Helvetica Light"/>
                <a:ea typeface="Helvetica Light"/>
                <a:cs typeface="Helvetica Light"/>
                <a:sym typeface="Helvetica Light"/>
              </a:defRPr>
            </a:lvl1pPr>
          </a:lstStyle>
          <a:p>
            <a:r>
              <a:t>5</a:t>
            </a:r>
          </a:p>
        </p:txBody>
      </p:sp>
      <p:grpSp>
        <p:nvGrpSpPr>
          <p:cNvPr id="448" name="Group"/>
          <p:cNvGrpSpPr/>
          <p:nvPr/>
        </p:nvGrpSpPr>
        <p:grpSpPr>
          <a:xfrm>
            <a:off x="9845988" y="6437455"/>
            <a:ext cx="6476033" cy="2066451"/>
            <a:chOff x="0" y="0"/>
            <a:chExt cx="6476032" cy="2066449"/>
          </a:xfrm>
        </p:grpSpPr>
        <p:sp>
          <p:nvSpPr>
            <p:cNvPr id="446" name="Line"/>
            <p:cNvSpPr/>
            <p:nvPr/>
          </p:nvSpPr>
          <p:spPr>
            <a:xfrm flipH="1">
              <a:off x="-1" y="-1"/>
              <a:ext cx="4653191" cy="206645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447" name="Read A"/>
            <p:cNvSpPr txBox="1"/>
            <p:nvPr/>
          </p:nvSpPr>
          <p:spPr>
            <a:xfrm>
              <a:off x="4037746" y="212501"/>
              <a:ext cx="2438286" cy="96352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5000">
                  <a:solidFill>
                    <a:srgbClr val="000000"/>
                  </a:solidFill>
                  <a:latin typeface="Helvetica Light"/>
                  <a:ea typeface="Helvetica Light"/>
                  <a:cs typeface="Helvetica Light"/>
                  <a:sym typeface="Helvetica Light"/>
                </a:defRPr>
              </a:lvl1pPr>
            </a:lstStyle>
            <a:p>
              <a:r>
                <a:t>Read A</a:t>
              </a:r>
            </a:p>
          </p:txBody>
        </p:sp>
      </p:grpSp>
      <p:grpSp>
        <p:nvGrpSpPr>
          <p:cNvPr id="451" name="Group"/>
          <p:cNvGrpSpPr/>
          <p:nvPr/>
        </p:nvGrpSpPr>
        <p:grpSpPr>
          <a:xfrm>
            <a:off x="9697327" y="8285766"/>
            <a:ext cx="4590889" cy="904876"/>
            <a:chOff x="0" y="2976"/>
            <a:chExt cx="4590888" cy="904875"/>
          </a:xfrm>
        </p:grpSpPr>
        <p:sp>
          <p:nvSpPr>
            <p:cNvPr id="449" name="Line"/>
            <p:cNvSpPr/>
            <p:nvPr/>
          </p:nvSpPr>
          <p:spPr>
            <a:xfrm>
              <a:off x="0" y="883098"/>
              <a:ext cx="4590889"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450" name="Set A=5"/>
            <p:cNvSpPr txBox="1"/>
            <p:nvPr/>
          </p:nvSpPr>
          <p:spPr>
            <a:xfrm>
              <a:off x="843355" y="2976"/>
              <a:ext cx="2445386" cy="9048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grpSp>
      <p:pic>
        <p:nvPicPr>
          <p:cNvPr id="452" name="Image" descr="Image"/>
          <p:cNvPicPr>
            <a:picLocks noChangeAspect="1"/>
          </p:cNvPicPr>
          <p:nvPr/>
        </p:nvPicPr>
        <p:blipFill>
          <a:blip r:embed="rId5"/>
          <a:srcRect l="3834" t="1804" r="1950" b="2053"/>
          <a:stretch>
            <a:fillRect/>
          </a:stretch>
        </p:blipFill>
        <p:spPr>
          <a:xfrm>
            <a:off x="14932440" y="8599984"/>
            <a:ext cx="1703638" cy="2235998"/>
          </a:xfrm>
          <a:custGeom>
            <a:avLst/>
            <a:gdLst/>
            <a:ahLst/>
            <a:cxnLst>
              <a:cxn ang="0">
                <a:pos x="wd2" y="hd2"/>
              </a:cxn>
              <a:cxn ang="5400000">
                <a:pos x="wd2" y="hd2"/>
              </a:cxn>
              <a:cxn ang="10800000">
                <a:pos x="wd2" y="hd2"/>
              </a:cxn>
              <a:cxn ang="16200000">
                <a:pos x="wd2" y="hd2"/>
              </a:cxn>
            </a:cxnLst>
            <a:rect l="0" t="0" r="r" b="b"/>
            <a:pathLst>
              <a:path w="21583" h="21600" extrusionOk="0">
                <a:moveTo>
                  <a:pt x="6391" y="0"/>
                </a:moveTo>
                <a:cubicBezTo>
                  <a:pt x="5846" y="2"/>
                  <a:pt x="4901" y="1"/>
                  <a:pt x="4516" y="4"/>
                </a:cubicBezTo>
                <a:cubicBezTo>
                  <a:pt x="2756" y="15"/>
                  <a:pt x="1954" y="54"/>
                  <a:pt x="1544" y="146"/>
                </a:cubicBezTo>
                <a:cubicBezTo>
                  <a:pt x="1313" y="219"/>
                  <a:pt x="1084" y="331"/>
                  <a:pt x="876" y="472"/>
                </a:cubicBezTo>
                <a:cubicBezTo>
                  <a:pt x="866" y="479"/>
                  <a:pt x="861" y="483"/>
                  <a:pt x="851" y="491"/>
                </a:cubicBezTo>
                <a:cubicBezTo>
                  <a:pt x="630" y="648"/>
                  <a:pt x="371" y="903"/>
                  <a:pt x="252" y="1074"/>
                </a:cubicBezTo>
                <a:cubicBezTo>
                  <a:pt x="248" y="1080"/>
                  <a:pt x="236" y="1090"/>
                  <a:pt x="232" y="1097"/>
                </a:cubicBezTo>
                <a:cubicBezTo>
                  <a:pt x="231" y="1099"/>
                  <a:pt x="229" y="1102"/>
                  <a:pt x="227" y="1104"/>
                </a:cubicBezTo>
                <a:lnTo>
                  <a:pt x="31" y="1407"/>
                </a:lnTo>
                <a:lnTo>
                  <a:pt x="6" y="10421"/>
                </a:lnTo>
                <a:cubicBezTo>
                  <a:pt x="6" y="10421"/>
                  <a:pt x="6" y="10424"/>
                  <a:pt x="6" y="10424"/>
                </a:cubicBezTo>
                <a:cubicBezTo>
                  <a:pt x="-6" y="15064"/>
                  <a:pt x="1" y="17692"/>
                  <a:pt x="31" y="18778"/>
                </a:cubicBezTo>
                <a:cubicBezTo>
                  <a:pt x="34" y="18834"/>
                  <a:pt x="38" y="18926"/>
                  <a:pt x="41" y="18970"/>
                </a:cubicBezTo>
                <a:cubicBezTo>
                  <a:pt x="48" y="19153"/>
                  <a:pt x="57" y="19247"/>
                  <a:pt x="66" y="19288"/>
                </a:cubicBezTo>
                <a:cubicBezTo>
                  <a:pt x="76" y="19337"/>
                  <a:pt x="89" y="19377"/>
                  <a:pt x="101" y="19392"/>
                </a:cubicBezTo>
                <a:cubicBezTo>
                  <a:pt x="155" y="19380"/>
                  <a:pt x="232" y="19392"/>
                  <a:pt x="292" y="19430"/>
                </a:cubicBezTo>
                <a:cubicBezTo>
                  <a:pt x="393" y="19494"/>
                  <a:pt x="418" y="19718"/>
                  <a:pt x="418" y="20553"/>
                </a:cubicBezTo>
                <a:lnTo>
                  <a:pt x="418" y="21600"/>
                </a:lnTo>
                <a:lnTo>
                  <a:pt x="21164" y="21600"/>
                </a:lnTo>
                <a:lnTo>
                  <a:pt x="21164" y="21493"/>
                </a:lnTo>
                <a:lnTo>
                  <a:pt x="21164" y="20557"/>
                </a:lnTo>
                <a:cubicBezTo>
                  <a:pt x="21164" y="19620"/>
                  <a:pt x="21207" y="19378"/>
                  <a:pt x="21405" y="19392"/>
                </a:cubicBezTo>
                <a:lnTo>
                  <a:pt x="21506" y="19361"/>
                </a:lnTo>
                <a:cubicBezTo>
                  <a:pt x="21584" y="19122"/>
                  <a:pt x="21594" y="17405"/>
                  <a:pt x="21576" y="10424"/>
                </a:cubicBezTo>
                <a:lnTo>
                  <a:pt x="21576" y="10401"/>
                </a:lnTo>
                <a:lnTo>
                  <a:pt x="21556" y="1472"/>
                </a:lnTo>
                <a:lnTo>
                  <a:pt x="21355" y="1135"/>
                </a:lnTo>
                <a:cubicBezTo>
                  <a:pt x="21125" y="748"/>
                  <a:pt x="20687" y="405"/>
                  <a:pt x="20153" y="188"/>
                </a:cubicBezTo>
                <a:cubicBezTo>
                  <a:pt x="20095" y="166"/>
                  <a:pt x="20036" y="140"/>
                  <a:pt x="19977" y="123"/>
                </a:cubicBezTo>
                <a:cubicBezTo>
                  <a:pt x="19793" y="70"/>
                  <a:pt x="19514" y="38"/>
                  <a:pt x="18821" y="19"/>
                </a:cubicBezTo>
                <a:lnTo>
                  <a:pt x="10972" y="4"/>
                </a:lnTo>
                <a:cubicBezTo>
                  <a:pt x="8966" y="0"/>
                  <a:pt x="7639" y="0"/>
                  <a:pt x="6391" y="0"/>
                </a:cubicBezTo>
                <a:close/>
              </a:path>
            </a:pathLst>
          </a:cu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4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4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4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4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 grpId="0" animBg="1" advAuto="0"/>
      <p:bldP spid="445" grpId="0" animBg="1" advAuto="0"/>
      <p:bldP spid="448" grpId="0" animBg="1" advAuto="0"/>
      <p:bldP spid="451" grpId="0" animBg="1" advAuto="0"/>
      <p:bldP spid="452"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Consistent + Available"/>
          <p:cNvSpPr txBox="1">
            <a:spLocks noGrp="1"/>
          </p:cNvSpPr>
          <p:nvPr>
            <p:ph type="title"/>
          </p:nvPr>
        </p:nvSpPr>
        <p:spPr>
          <a:prstGeom prst="rect">
            <a:avLst/>
          </a:prstGeom>
        </p:spPr>
        <p:txBody>
          <a:bodyPr/>
          <a:lstStyle/>
          <a:p>
            <a:r>
              <a:t>Consistent + Available</a:t>
            </a:r>
          </a:p>
        </p:txBody>
      </p:sp>
      <p:sp>
        <p:nvSpPr>
          <p:cNvPr id="455" name="On timeout, assume node is crashed"/>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On timeout, assume node is crashed</a:t>
            </a:r>
          </a:p>
        </p:txBody>
      </p:sp>
      <p:sp>
        <p:nvSpPr>
          <p:cNvPr id="456" name="Slide bullet text"/>
          <p:cNvSpPr txBox="1">
            <a:spLocks noGrp="1"/>
          </p:cNvSpPr>
          <p:nvPr>
            <p:ph type="body" idx="1"/>
          </p:nvPr>
        </p:nvSpPr>
        <p:spPr>
          <a:prstGeom prst="rect">
            <a:avLst/>
          </a:prstGeom>
        </p:spPr>
        <p:txBody>
          <a:bodyPr/>
          <a:lstStyle/>
          <a:p>
            <a:endParaRPr/>
          </a:p>
        </p:txBody>
      </p:sp>
      <p:pic>
        <p:nvPicPr>
          <p:cNvPr id="457" name="Image" descr="Image"/>
          <p:cNvPicPr>
            <a:picLocks noChangeAspect="1"/>
          </p:cNvPicPr>
          <p:nvPr/>
        </p:nvPicPr>
        <p:blipFill>
          <a:blip r:embed="rId3"/>
          <a:stretch>
            <a:fillRect/>
          </a:stretch>
        </p:blipFill>
        <p:spPr>
          <a:xfrm>
            <a:off x="6541446" y="7210005"/>
            <a:ext cx="3540740" cy="3540740"/>
          </a:xfrm>
          <a:prstGeom prst="rect">
            <a:avLst/>
          </a:prstGeom>
          <a:ln w="12700">
            <a:miter lim="400000"/>
          </a:ln>
        </p:spPr>
      </p:pic>
      <p:sp>
        <p:nvSpPr>
          <p:cNvPr id="458" name="A"/>
          <p:cNvSpPr/>
          <p:nvPr/>
        </p:nvSpPr>
        <p:spPr>
          <a:xfrm>
            <a:off x="6894174" y="9499062"/>
            <a:ext cx="854984"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459" name="B"/>
          <p:cNvSpPr/>
          <p:nvPr/>
        </p:nvSpPr>
        <p:spPr>
          <a:xfrm>
            <a:off x="8742150" y="9499062"/>
            <a:ext cx="854983"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460" name="Image" descr="Image"/>
          <p:cNvPicPr>
            <a:picLocks noChangeAspect="1"/>
          </p:cNvPicPr>
          <p:nvPr/>
        </p:nvPicPr>
        <p:blipFill>
          <a:blip r:embed="rId4"/>
          <a:stretch>
            <a:fillRect/>
          </a:stretch>
        </p:blipFill>
        <p:spPr>
          <a:xfrm>
            <a:off x="7016115" y="3533266"/>
            <a:ext cx="2591402" cy="2591402"/>
          </a:xfrm>
          <a:prstGeom prst="rect">
            <a:avLst/>
          </a:prstGeom>
          <a:ln w="12700">
            <a:miter lim="400000"/>
          </a:ln>
        </p:spPr>
      </p:pic>
      <p:pic>
        <p:nvPicPr>
          <p:cNvPr id="461" name="Image" descr="Image"/>
          <p:cNvPicPr>
            <a:picLocks noChangeAspect="1"/>
          </p:cNvPicPr>
          <p:nvPr/>
        </p:nvPicPr>
        <p:blipFill>
          <a:blip r:embed="rId3"/>
          <a:stretch>
            <a:fillRect/>
          </a:stretch>
        </p:blipFill>
        <p:spPr>
          <a:xfrm>
            <a:off x="14036682" y="7210005"/>
            <a:ext cx="3540740" cy="3540740"/>
          </a:xfrm>
          <a:prstGeom prst="rect">
            <a:avLst/>
          </a:prstGeom>
          <a:ln w="12700">
            <a:miter lim="400000"/>
          </a:ln>
        </p:spPr>
      </p:pic>
      <p:sp>
        <p:nvSpPr>
          <p:cNvPr id="462" name="A"/>
          <p:cNvSpPr/>
          <p:nvPr/>
        </p:nvSpPr>
        <p:spPr>
          <a:xfrm>
            <a:off x="14389410" y="9499062"/>
            <a:ext cx="854983"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463" name="B"/>
          <p:cNvSpPr/>
          <p:nvPr/>
        </p:nvSpPr>
        <p:spPr>
          <a:xfrm>
            <a:off x="16237385" y="9499062"/>
            <a:ext cx="854984"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464" name="Image" descr="Image"/>
          <p:cNvPicPr>
            <a:picLocks noChangeAspect="1"/>
          </p:cNvPicPr>
          <p:nvPr/>
        </p:nvPicPr>
        <p:blipFill>
          <a:blip r:embed="rId4"/>
          <a:stretch>
            <a:fillRect/>
          </a:stretch>
        </p:blipFill>
        <p:spPr>
          <a:xfrm>
            <a:off x="14511351" y="3533266"/>
            <a:ext cx="2591402" cy="2591402"/>
          </a:xfrm>
          <a:prstGeom prst="rect">
            <a:avLst/>
          </a:prstGeom>
          <a:ln w="12700">
            <a:miter lim="400000"/>
          </a:ln>
        </p:spPr>
      </p:pic>
      <p:grpSp>
        <p:nvGrpSpPr>
          <p:cNvPr id="467" name="Group"/>
          <p:cNvGrpSpPr/>
          <p:nvPr/>
        </p:nvGrpSpPr>
        <p:grpSpPr>
          <a:xfrm>
            <a:off x="6236368" y="5789548"/>
            <a:ext cx="1330994" cy="2087906"/>
            <a:chOff x="1222692" y="0"/>
            <a:chExt cx="1330993" cy="2087904"/>
          </a:xfrm>
        </p:grpSpPr>
        <p:sp>
          <p:nvSpPr>
            <p:cNvPr id="465" name="Line"/>
            <p:cNvSpPr/>
            <p:nvPr/>
          </p:nvSpPr>
          <p:spPr>
            <a:xfrm flipH="1">
              <a:off x="2553686"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466" name="Set A=5"/>
            <p:cNvSpPr/>
            <p:nvPr/>
          </p:nvSpPr>
          <p:spPr>
            <a:xfrm>
              <a:off x="1222692" y="81790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grpSp>
      <p:sp>
        <p:nvSpPr>
          <p:cNvPr id="468" name="6"/>
          <p:cNvSpPr txBox="1"/>
          <p:nvPr/>
        </p:nvSpPr>
        <p:spPr>
          <a:xfrm>
            <a:off x="7067348" y="10443661"/>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469" name="7"/>
          <p:cNvSpPr txBox="1"/>
          <p:nvPr/>
        </p:nvSpPr>
        <p:spPr>
          <a:xfrm>
            <a:off x="8915323" y="10443661"/>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470" name="7"/>
          <p:cNvSpPr txBox="1"/>
          <p:nvPr/>
        </p:nvSpPr>
        <p:spPr>
          <a:xfrm>
            <a:off x="16410559" y="10443661"/>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471" name="6"/>
          <p:cNvSpPr txBox="1"/>
          <p:nvPr/>
        </p:nvSpPr>
        <p:spPr>
          <a:xfrm>
            <a:off x="14562584" y="10443661"/>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472" name="5"/>
          <p:cNvSpPr txBox="1"/>
          <p:nvPr/>
        </p:nvSpPr>
        <p:spPr>
          <a:xfrm>
            <a:off x="7067348" y="10443661"/>
            <a:ext cx="508636" cy="90487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A92633"/>
                </a:solidFill>
                <a:latin typeface="Helvetica Light"/>
                <a:ea typeface="Helvetica Light"/>
                <a:cs typeface="Helvetica Light"/>
                <a:sym typeface="Helvetica Light"/>
              </a:defRPr>
            </a:lvl1pPr>
          </a:lstStyle>
          <a:p>
            <a:r>
              <a:t>5</a:t>
            </a:r>
          </a:p>
        </p:txBody>
      </p:sp>
      <p:grpSp>
        <p:nvGrpSpPr>
          <p:cNvPr id="475" name="Group"/>
          <p:cNvGrpSpPr/>
          <p:nvPr/>
        </p:nvGrpSpPr>
        <p:grpSpPr>
          <a:xfrm>
            <a:off x="8964152" y="5789548"/>
            <a:ext cx="2196809" cy="2224850"/>
            <a:chOff x="0" y="0"/>
            <a:chExt cx="2196807" cy="2224848"/>
          </a:xfrm>
        </p:grpSpPr>
        <p:sp>
          <p:nvSpPr>
            <p:cNvPr id="473" name="“OK”!"/>
            <p:cNvSpPr/>
            <p:nvPr/>
          </p:nvSpPr>
          <p:spPr>
            <a:xfrm>
              <a:off x="926807" y="954848"/>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“OK”!</a:t>
              </a:r>
            </a:p>
          </p:txBody>
        </p:sp>
        <p:sp>
          <p:nvSpPr>
            <p:cNvPr id="474"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grpSp>
        <p:nvGrpSpPr>
          <p:cNvPr id="478" name="Group"/>
          <p:cNvGrpSpPr/>
          <p:nvPr/>
        </p:nvGrpSpPr>
        <p:grpSpPr>
          <a:xfrm>
            <a:off x="9719745" y="5948344"/>
            <a:ext cx="5985434" cy="2453499"/>
            <a:chOff x="0" y="0"/>
            <a:chExt cx="5985433" cy="2453497"/>
          </a:xfrm>
        </p:grpSpPr>
        <p:sp>
          <p:nvSpPr>
            <p:cNvPr id="476" name="“5”!"/>
            <p:cNvSpPr/>
            <p:nvPr/>
          </p:nvSpPr>
          <p:spPr>
            <a:xfrm>
              <a:off x="4715433" y="77349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“5”!</a:t>
              </a:r>
            </a:p>
          </p:txBody>
        </p:sp>
        <p:sp>
          <p:nvSpPr>
            <p:cNvPr id="477" name="Line"/>
            <p:cNvSpPr/>
            <p:nvPr/>
          </p:nvSpPr>
          <p:spPr>
            <a:xfrm flipV="1">
              <a:off x="0" y="0"/>
              <a:ext cx="5320449" cy="24534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grpSp>
        <p:nvGrpSpPr>
          <p:cNvPr id="481" name="Group"/>
          <p:cNvGrpSpPr/>
          <p:nvPr/>
        </p:nvGrpSpPr>
        <p:grpSpPr>
          <a:xfrm>
            <a:off x="9719886" y="7637859"/>
            <a:ext cx="4590889" cy="904876"/>
            <a:chOff x="0" y="2976"/>
            <a:chExt cx="4590888" cy="904875"/>
          </a:xfrm>
        </p:grpSpPr>
        <p:sp>
          <p:nvSpPr>
            <p:cNvPr id="479" name="Line"/>
            <p:cNvSpPr/>
            <p:nvPr/>
          </p:nvSpPr>
          <p:spPr>
            <a:xfrm>
              <a:off x="0" y="883098"/>
              <a:ext cx="4590889"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480" name="Set A=5"/>
            <p:cNvSpPr txBox="1"/>
            <p:nvPr/>
          </p:nvSpPr>
          <p:spPr>
            <a:xfrm>
              <a:off x="1429894" y="2976"/>
              <a:ext cx="2445386" cy="9048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grpSp>
      <p:pic>
        <p:nvPicPr>
          <p:cNvPr id="482" name="Image" descr="Image"/>
          <p:cNvPicPr>
            <a:picLocks noChangeAspect="1"/>
          </p:cNvPicPr>
          <p:nvPr/>
        </p:nvPicPr>
        <p:blipFill>
          <a:blip r:embed="rId5"/>
          <a:srcRect l="3834" t="1804" r="1950" b="2053"/>
          <a:stretch>
            <a:fillRect/>
          </a:stretch>
        </p:blipFill>
        <p:spPr>
          <a:xfrm>
            <a:off x="14955000" y="7952077"/>
            <a:ext cx="1703638" cy="2235998"/>
          </a:xfrm>
          <a:custGeom>
            <a:avLst/>
            <a:gdLst/>
            <a:ahLst/>
            <a:cxnLst>
              <a:cxn ang="0">
                <a:pos x="wd2" y="hd2"/>
              </a:cxn>
              <a:cxn ang="5400000">
                <a:pos x="wd2" y="hd2"/>
              </a:cxn>
              <a:cxn ang="10800000">
                <a:pos x="wd2" y="hd2"/>
              </a:cxn>
              <a:cxn ang="16200000">
                <a:pos x="wd2" y="hd2"/>
              </a:cxn>
            </a:cxnLst>
            <a:rect l="0" t="0" r="r" b="b"/>
            <a:pathLst>
              <a:path w="21583" h="21600" extrusionOk="0">
                <a:moveTo>
                  <a:pt x="6391" y="0"/>
                </a:moveTo>
                <a:cubicBezTo>
                  <a:pt x="5846" y="2"/>
                  <a:pt x="4901" y="1"/>
                  <a:pt x="4516" y="4"/>
                </a:cubicBezTo>
                <a:cubicBezTo>
                  <a:pt x="2756" y="15"/>
                  <a:pt x="1954" y="54"/>
                  <a:pt x="1544" y="146"/>
                </a:cubicBezTo>
                <a:cubicBezTo>
                  <a:pt x="1313" y="219"/>
                  <a:pt x="1084" y="331"/>
                  <a:pt x="876" y="472"/>
                </a:cubicBezTo>
                <a:cubicBezTo>
                  <a:pt x="866" y="479"/>
                  <a:pt x="861" y="483"/>
                  <a:pt x="851" y="491"/>
                </a:cubicBezTo>
                <a:cubicBezTo>
                  <a:pt x="630" y="648"/>
                  <a:pt x="371" y="903"/>
                  <a:pt x="252" y="1074"/>
                </a:cubicBezTo>
                <a:cubicBezTo>
                  <a:pt x="248" y="1080"/>
                  <a:pt x="236" y="1090"/>
                  <a:pt x="232" y="1097"/>
                </a:cubicBezTo>
                <a:cubicBezTo>
                  <a:pt x="231" y="1099"/>
                  <a:pt x="229" y="1102"/>
                  <a:pt x="227" y="1104"/>
                </a:cubicBezTo>
                <a:lnTo>
                  <a:pt x="31" y="1407"/>
                </a:lnTo>
                <a:lnTo>
                  <a:pt x="6" y="10421"/>
                </a:lnTo>
                <a:cubicBezTo>
                  <a:pt x="6" y="10421"/>
                  <a:pt x="6" y="10424"/>
                  <a:pt x="6" y="10424"/>
                </a:cubicBezTo>
                <a:cubicBezTo>
                  <a:pt x="-6" y="15064"/>
                  <a:pt x="1" y="17692"/>
                  <a:pt x="31" y="18778"/>
                </a:cubicBezTo>
                <a:cubicBezTo>
                  <a:pt x="34" y="18834"/>
                  <a:pt x="38" y="18926"/>
                  <a:pt x="41" y="18970"/>
                </a:cubicBezTo>
                <a:cubicBezTo>
                  <a:pt x="48" y="19153"/>
                  <a:pt x="57" y="19247"/>
                  <a:pt x="66" y="19288"/>
                </a:cubicBezTo>
                <a:cubicBezTo>
                  <a:pt x="76" y="19337"/>
                  <a:pt x="89" y="19377"/>
                  <a:pt x="101" y="19392"/>
                </a:cubicBezTo>
                <a:cubicBezTo>
                  <a:pt x="155" y="19380"/>
                  <a:pt x="232" y="19392"/>
                  <a:pt x="292" y="19430"/>
                </a:cubicBezTo>
                <a:cubicBezTo>
                  <a:pt x="393" y="19494"/>
                  <a:pt x="418" y="19718"/>
                  <a:pt x="418" y="20553"/>
                </a:cubicBezTo>
                <a:lnTo>
                  <a:pt x="418" y="21600"/>
                </a:lnTo>
                <a:lnTo>
                  <a:pt x="21164" y="21600"/>
                </a:lnTo>
                <a:lnTo>
                  <a:pt x="21164" y="21493"/>
                </a:lnTo>
                <a:lnTo>
                  <a:pt x="21164" y="20557"/>
                </a:lnTo>
                <a:cubicBezTo>
                  <a:pt x="21164" y="19620"/>
                  <a:pt x="21207" y="19378"/>
                  <a:pt x="21405" y="19392"/>
                </a:cubicBezTo>
                <a:lnTo>
                  <a:pt x="21506" y="19361"/>
                </a:lnTo>
                <a:cubicBezTo>
                  <a:pt x="21584" y="19122"/>
                  <a:pt x="21594" y="17405"/>
                  <a:pt x="21576" y="10424"/>
                </a:cubicBezTo>
                <a:lnTo>
                  <a:pt x="21576" y="10401"/>
                </a:lnTo>
                <a:lnTo>
                  <a:pt x="21556" y="1472"/>
                </a:lnTo>
                <a:lnTo>
                  <a:pt x="21355" y="1135"/>
                </a:lnTo>
                <a:cubicBezTo>
                  <a:pt x="21125" y="748"/>
                  <a:pt x="20687" y="405"/>
                  <a:pt x="20153" y="188"/>
                </a:cubicBezTo>
                <a:cubicBezTo>
                  <a:pt x="20095" y="166"/>
                  <a:pt x="20036" y="140"/>
                  <a:pt x="19977" y="123"/>
                </a:cubicBezTo>
                <a:cubicBezTo>
                  <a:pt x="19793" y="70"/>
                  <a:pt x="19514" y="38"/>
                  <a:pt x="18821" y="19"/>
                </a:cubicBezTo>
                <a:lnTo>
                  <a:pt x="10972" y="4"/>
                </a:lnTo>
                <a:cubicBezTo>
                  <a:pt x="8966" y="0"/>
                  <a:pt x="7639" y="0"/>
                  <a:pt x="6391" y="0"/>
                </a:cubicBezTo>
                <a:close/>
              </a:path>
            </a:pathLst>
          </a:custGeom>
          <a:ln w="12700">
            <a:miter lim="400000"/>
          </a:ln>
        </p:spPr>
      </p:pic>
      <p:grpSp>
        <p:nvGrpSpPr>
          <p:cNvPr id="485" name="Group"/>
          <p:cNvGrpSpPr/>
          <p:nvPr/>
        </p:nvGrpSpPr>
        <p:grpSpPr>
          <a:xfrm>
            <a:off x="9868547" y="5235037"/>
            <a:ext cx="4653191" cy="2620962"/>
            <a:chOff x="0" y="0"/>
            <a:chExt cx="4653189" cy="2620961"/>
          </a:xfrm>
        </p:grpSpPr>
        <p:sp>
          <p:nvSpPr>
            <p:cNvPr id="483" name="Line"/>
            <p:cNvSpPr/>
            <p:nvPr/>
          </p:nvSpPr>
          <p:spPr>
            <a:xfrm flipH="1">
              <a:off x="-1" y="554511"/>
              <a:ext cx="4653191" cy="206645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484" name="Read A"/>
            <p:cNvSpPr txBox="1"/>
            <p:nvPr/>
          </p:nvSpPr>
          <p:spPr>
            <a:xfrm>
              <a:off x="1804384" y="0"/>
              <a:ext cx="2438287" cy="96352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5000">
                  <a:solidFill>
                    <a:srgbClr val="000000"/>
                  </a:solidFill>
                  <a:latin typeface="Helvetica Light"/>
                  <a:ea typeface="Helvetica Light"/>
                  <a:cs typeface="Helvetica Light"/>
                  <a:sym typeface="Helvetica Light"/>
                </a:defRPr>
              </a:lvl1pPr>
            </a:lstStyle>
            <a:p>
              <a:r>
                <a:t>Read A</a:t>
              </a:r>
            </a:p>
          </p:txBody>
        </p:sp>
      </p:grpSp>
      <p:pic>
        <p:nvPicPr>
          <p:cNvPr id="486" name="Image" descr="Image"/>
          <p:cNvPicPr>
            <a:picLocks noChangeAspect="1"/>
          </p:cNvPicPr>
          <p:nvPr/>
        </p:nvPicPr>
        <p:blipFill>
          <a:blip r:embed="rId6"/>
          <a:stretch>
            <a:fillRect/>
          </a:stretch>
        </p:blipFill>
        <p:spPr>
          <a:xfrm>
            <a:off x="11547802" y="8614798"/>
            <a:ext cx="1288395" cy="1288395"/>
          </a:xfrm>
          <a:prstGeom prst="rect">
            <a:avLst/>
          </a:prstGeom>
          <a:ln w="12700">
            <a:miter lim="400000"/>
          </a:ln>
        </p:spPr>
      </p:pic>
      <p:sp>
        <p:nvSpPr>
          <p:cNvPr id="487" name="Assume replica failed"/>
          <p:cNvSpPr txBox="1"/>
          <p:nvPr/>
        </p:nvSpPr>
        <p:spPr>
          <a:xfrm>
            <a:off x="10199757" y="8708548"/>
            <a:ext cx="3984486" cy="1666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Assume replica failed</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4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4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481"/>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486"/>
                                        </p:tgtEl>
                                        <p:attrNameLst>
                                          <p:attrName>style.visibility</p:attrName>
                                        </p:attrNameLst>
                                      </p:cBhvr>
                                      <p:to>
                                        <p:strVal val="visible"/>
                                      </p:to>
                                    </p:set>
                                  </p:childTnLst>
                                </p:cTn>
                              </p:par>
                            </p:childTnLst>
                          </p:cTn>
                        </p:par>
                        <p:par>
                          <p:cTn id="22" fill="hold">
                            <p:stCondLst>
                              <p:cond delay="0"/>
                            </p:stCondLst>
                            <p:childTnLst>
                              <p:par>
                                <p:cTn id="23" presetID="8" presetClass="emph" presetSubtype="0" accel="50000" decel="50000" fill="hold" grpId="1" nodeType="afterEffect">
                                  <p:stCondLst>
                                    <p:cond delay="0"/>
                                  </p:stCondLst>
                                  <p:childTnLst>
                                    <p:animRot by="64740000">
                                      <p:cBhvr>
                                        <p:cTn id="24" dur="2000" fill="hold"/>
                                        <p:tgtEl>
                                          <p:spTgt spid="486"/>
                                        </p:tgtEl>
                                        <p:attrNameLst>
                                          <p:attrName>r</p:attrName>
                                        </p:attrNameLst>
                                      </p:cBhvr>
                                    </p:animRo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2" nodeType="clickEffect">
                                  <p:stCondLst>
                                    <p:cond delay="0"/>
                                  </p:stCondLst>
                                  <p:iterate>
                                    <p:tmAbs val="0"/>
                                  </p:iterate>
                                  <p:childTnLst>
                                    <p:set>
                                      <p:cBhvr>
                                        <p:cTn id="28" fill="hold">
                                          <p:stCondLst>
                                            <p:cond delay="0"/>
                                          </p:stCondLst>
                                        </p:cTn>
                                        <p:tgtEl>
                                          <p:spTgt spid="486"/>
                                        </p:tgtEl>
                                        <p:attrNameLst>
                                          <p:attrName>style.visibility</p:attrName>
                                        </p:attrNameLst>
                                      </p:cBhvr>
                                      <p:to>
                                        <p:strVal val="hidden"/>
                                      </p:to>
                                    </p:set>
                                  </p:childTnLst>
                                </p:cTn>
                              </p:par>
                            </p:childTnLst>
                          </p:cTn>
                        </p:par>
                        <p:par>
                          <p:cTn id="29" fill="hold">
                            <p:stCondLst>
                              <p:cond delay="0"/>
                            </p:stCondLst>
                            <p:childTnLst>
                              <p:par>
                                <p:cTn id="30" presetID="1" presetClass="entr" presetSubtype="0" fill="hold" grpId="0" nodeType="afterEffect">
                                  <p:stCondLst>
                                    <p:cond delay="0"/>
                                  </p:stCondLst>
                                  <p:iterate>
                                    <p:tmAbs val="0"/>
                                  </p:iterate>
                                  <p:childTnLst>
                                    <p:set>
                                      <p:cBhvr>
                                        <p:cTn id="31" fill="hold"/>
                                        <p:tgtEl>
                                          <p:spTgt spid="48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iterate>
                                    <p:tmAbs val="0"/>
                                  </p:iterate>
                                  <p:childTnLst>
                                    <p:set>
                                      <p:cBhvr>
                                        <p:cTn id="35" fill="hold"/>
                                        <p:tgtEl>
                                          <p:spTgt spid="47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iterate>
                                    <p:tmAbs val="0"/>
                                  </p:iterate>
                                  <p:childTnLst>
                                    <p:set>
                                      <p:cBhvr>
                                        <p:cTn id="39" fill="hold"/>
                                        <p:tgtEl>
                                          <p:spTgt spid="48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iterate>
                                    <p:tmAbs val="0"/>
                                  </p:iterate>
                                  <p:childTnLst>
                                    <p:set>
                                      <p:cBhvr>
                                        <p:cTn id="43" fill="hold"/>
                                        <p:tgtEl>
                                          <p:spTgt spid="4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7" grpId="0" animBg="1" advAuto="0"/>
      <p:bldP spid="472" grpId="0" animBg="1" advAuto="0"/>
      <p:bldP spid="475" grpId="0" animBg="1" advAuto="0"/>
      <p:bldP spid="478" grpId="0" animBg="1" advAuto="0"/>
      <p:bldP spid="481" grpId="0" animBg="1" advAuto="0"/>
      <p:bldP spid="482" grpId="0" animBg="1" advAuto="0"/>
      <p:bldP spid="485" grpId="0" animBg="1" advAuto="0"/>
      <p:bldP spid="486" grpId="0" animBg="1" advAuto="0"/>
      <p:bldP spid="486" grpId="1" animBg="1" advAuto="0"/>
      <p:bldP spid="486" grpId="2" animBg="1" advAuto="0"/>
      <p:bldP spid="487"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Recall: Fallacies of Distributed Systems"/>
          <p:cNvSpPr txBox="1">
            <a:spLocks noGrp="1"/>
          </p:cNvSpPr>
          <p:nvPr>
            <p:ph type="title"/>
          </p:nvPr>
        </p:nvSpPr>
        <p:spPr>
          <a:prstGeom prst="rect">
            <a:avLst/>
          </a:prstGeom>
        </p:spPr>
        <p:txBody>
          <a:bodyPr>
            <a:normAutofit fontScale="90000"/>
          </a:bodyPr>
          <a:lstStyle/>
          <a:p>
            <a:r>
              <a:rPr lang="en-US" dirty="0"/>
              <a:t>What if </a:t>
            </a:r>
            <a:r>
              <a:rPr lang="en-US" i="1" dirty="0"/>
              <a:t>the network </a:t>
            </a:r>
            <a:r>
              <a:rPr lang="en-US" dirty="0"/>
              <a:t>fails?</a:t>
            </a:r>
            <a:br>
              <a:rPr lang="en-US" dirty="0"/>
            </a:br>
            <a:endParaRPr dirty="0"/>
          </a:p>
        </p:txBody>
      </p:sp>
      <p:sp>
        <p:nvSpPr>
          <p:cNvPr id="490" name="What if the network fail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endParaRPr dirty="0">
              <a:solidFill>
                <a:schemeClr val="bg2">
                  <a:lumMod val="10000"/>
                </a:schemeClr>
              </a:solidFill>
            </a:endParaRPr>
          </a:p>
        </p:txBody>
      </p:sp>
      <p:pic>
        <p:nvPicPr>
          <p:cNvPr id="491" name="Image" descr="Image"/>
          <p:cNvPicPr>
            <a:picLocks noChangeAspect="1"/>
          </p:cNvPicPr>
          <p:nvPr/>
        </p:nvPicPr>
        <p:blipFill>
          <a:blip r:embed="rId3"/>
          <a:stretch>
            <a:fillRect/>
          </a:stretch>
        </p:blipFill>
        <p:spPr>
          <a:xfrm>
            <a:off x="6541446" y="7210005"/>
            <a:ext cx="3540740" cy="3540740"/>
          </a:xfrm>
          <a:prstGeom prst="rect">
            <a:avLst/>
          </a:prstGeom>
          <a:ln w="12700">
            <a:miter lim="400000"/>
          </a:ln>
        </p:spPr>
      </p:pic>
      <p:sp>
        <p:nvSpPr>
          <p:cNvPr id="492" name="A"/>
          <p:cNvSpPr/>
          <p:nvPr/>
        </p:nvSpPr>
        <p:spPr>
          <a:xfrm>
            <a:off x="6894174" y="9499062"/>
            <a:ext cx="854984"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493" name="B"/>
          <p:cNvSpPr/>
          <p:nvPr/>
        </p:nvSpPr>
        <p:spPr>
          <a:xfrm>
            <a:off x="8742150" y="9499062"/>
            <a:ext cx="854983"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494" name="Image" descr="Image"/>
          <p:cNvPicPr>
            <a:picLocks noChangeAspect="1"/>
          </p:cNvPicPr>
          <p:nvPr/>
        </p:nvPicPr>
        <p:blipFill>
          <a:blip r:embed="rId4"/>
          <a:stretch>
            <a:fillRect/>
          </a:stretch>
        </p:blipFill>
        <p:spPr>
          <a:xfrm>
            <a:off x="7016115" y="3533266"/>
            <a:ext cx="2591402" cy="2591402"/>
          </a:xfrm>
          <a:prstGeom prst="rect">
            <a:avLst/>
          </a:prstGeom>
          <a:ln w="12700">
            <a:miter lim="400000"/>
          </a:ln>
        </p:spPr>
      </p:pic>
      <p:pic>
        <p:nvPicPr>
          <p:cNvPr id="495" name="Image" descr="Image"/>
          <p:cNvPicPr>
            <a:picLocks noChangeAspect="1"/>
          </p:cNvPicPr>
          <p:nvPr/>
        </p:nvPicPr>
        <p:blipFill>
          <a:blip r:embed="rId3"/>
          <a:stretch>
            <a:fillRect/>
          </a:stretch>
        </p:blipFill>
        <p:spPr>
          <a:xfrm>
            <a:off x="14036682" y="7210005"/>
            <a:ext cx="3540740" cy="3540740"/>
          </a:xfrm>
          <a:prstGeom prst="rect">
            <a:avLst/>
          </a:prstGeom>
          <a:ln w="12700">
            <a:miter lim="400000"/>
          </a:ln>
        </p:spPr>
      </p:pic>
      <p:sp>
        <p:nvSpPr>
          <p:cNvPr id="496" name="A"/>
          <p:cNvSpPr/>
          <p:nvPr/>
        </p:nvSpPr>
        <p:spPr>
          <a:xfrm>
            <a:off x="14389410" y="9499062"/>
            <a:ext cx="854983"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497" name="B"/>
          <p:cNvSpPr/>
          <p:nvPr/>
        </p:nvSpPr>
        <p:spPr>
          <a:xfrm>
            <a:off x="16237385" y="9499062"/>
            <a:ext cx="854984"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498" name="Image" descr="Image"/>
          <p:cNvPicPr>
            <a:picLocks noChangeAspect="1"/>
          </p:cNvPicPr>
          <p:nvPr/>
        </p:nvPicPr>
        <p:blipFill>
          <a:blip r:embed="rId4"/>
          <a:stretch>
            <a:fillRect/>
          </a:stretch>
        </p:blipFill>
        <p:spPr>
          <a:xfrm>
            <a:off x="14511351" y="3533266"/>
            <a:ext cx="2591402" cy="2591402"/>
          </a:xfrm>
          <a:prstGeom prst="rect">
            <a:avLst/>
          </a:prstGeom>
          <a:ln w="12700">
            <a:miter lim="400000"/>
          </a:ln>
        </p:spPr>
      </p:pic>
      <p:grpSp>
        <p:nvGrpSpPr>
          <p:cNvPr id="501" name="Group"/>
          <p:cNvGrpSpPr/>
          <p:nvPr/>
        </p:nvGrpSpPr>
        <p:grpSpPr>
          <a:xfrm>
            <a:off x="6236368" y="5789548"/>
            <a:ext cx="1330994" cy="2087906"/>
            <a:chOff x="1222692" y="0"/>
            <a:chExt cx="1330993" cy="2087904"/>
          </a:xfrm>
        </p:grpSpPr>
        <p:sp>
          <p:nvSpPr>
            <p:cNvPr id="499" name="Line"/>
            <p:cNvSpPr/>
            <p:nvPr/>
          </p:nvSpPr>
          <p:spPr>
            <a:xfrm flipH="1">
              <a:off x="2553686"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500" name="Set A=5"/>
            <p:cNvSpPr/>
            <p:nvPr/>
          </p:nvSpPr>
          <p:spPr>
            <a:xfrm>
              <a:off x="1222692" y="81790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grpSp>
      <p:sp>
        <p:nvSpPr>
          <p:cNvPr id="502" name="6"/>
          <p:cNvSpPr txBox="1"/>
          <p:nvPr/>
        </p:nvSpPr>
        <p:spPr>
          <a:xfrm>
            <a:off x="7067348" y="10443661"/>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503" name="7"/>
          <p:cNvSpPr txBox="1"/>
          <p:nvPr/>
        </p:nvSpPr>
        <p:spPr>
          <a:xfrm>
            <a:off x="8915323" y="10443661"/>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504" name="7"/>
          <p:cNvSpPr txBox="1"/>
          <p:nvPr/>
        </p:nvSpPr>
        <p:spPr>
          <a:xfrm>
            <a:off x="16410559" y="10443661"/>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505" name="6"/>
          <p:cNvSpPr txBox="1"/>
          <p:nvPr/>
        </p:nvSpPr>
        <p:spPr>
          <a:xfrm>
            <a:off x="14562584" y="10443661"/>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506" name="5"/>
          <p:cNvSpPr txBox="1"/>
          <p:nvPr/>
        </p:nvSpPr>
        <p:spPr>
          <a:xfrm>
            <a:off x="7067348" y="10443661"/>
            <a:ext cx="508636" cy="90487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A92633"/>
                </a:solidFill>
                <a:latin typeface="Helvetica Light"/>
                <a:ea typeface="Helvetica Light"/>
                <a:cs typeface="Helvetica Light"/>
                <a:sym typeface="Helvetica Light"/>
              </a:defRPr>
            </a:lvl1pPr>
          </a:lstStyle>
          <a:p>
            <a:r>
              <a:t>5</a:t>
            </a:r>
          </a:p>
        </p:txBody>
      </p:sp>
      <p:grpSp>
        <p:nvGrpSpPr>
          <p:cNvPr id="509" name="Group"/>
          <p:cNvGrpSpPr/>
          <p:nvPr/>
        </p:nvGrpSpPr>
        <p:grpSpPr>
          <a:xfrm>
            <a:off x="8964152" y="5789548"/>
            <a:ext cx="2196809" cy="2224850"/>
            <a:chOff x="0" y="0"/>
            <a:chExt cx="2196807" cy="2224848"/>
          </a:xfrm>
        </p:grpSpPr>
        <p:sp>
          <p:nvSpPr>
            <p:cNvPr id="507" name="“OK”!"/>
            <p:cNvSpPr/>
            <p:nvPr/>
          </p:nvSpPr>
          <p:spPr>
            <a:xfrm>
              <a:off x="926807" y="954848"/>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“OK”!</a:t>
              </a:r>
            </a:p>
          </p:txBody>
        </p:sp>
        <p:sp>
          <p:nvSpPr>
            <p:cNvPr id="508"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sp>
        <p:nvSpPr>
          <p:cNvPr id="510" name="Line"/>
          <p:cNvSpPr/>
          <p:nvPr/>
        </p:nvSpPr>
        <p:spPr>
          <a:xfrm>
            <a:off x="9719886" y="8517981"/>
            <a:ext cx="4590890"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11" name="Set A=5"/>
          <p:cNvSpPr txBox="1"/>
          <p:nvPr/>
        </p:nvSpPr>
        <p:spPr>
          <a:xfrm>
            <a:off x="11149780" y="7637859"/>
            <a:ext cx="244538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pic>
        <p:nvPicPr>
          <p:cNvPr id="512" name="Image" descr="Image"/>
          <p:cNvPicPr>
            <a:picLocks noChangeAspect="1"/>
          </p:cNvPicPr>
          <p:nvPr/>
        </p:nvPicPr>
        <p:blipFill>
          <a:blip r:embed="rId5"/>
          <a:stretch>
            <a:fillRect/>
          </a:stretch>
        </p:blipFill>
        <p:spPr>
          <a:xfrm>
            <a:off x="11547802" y="8614798"/>
            <a:ext cx="1288395" cy="1288395"/>
          </a:xfrm>
          <a:prstGeom prst="rect">
            <a:avLst/>
          </a:prstGeom>
          <a:ln w="12700">
            <a:miter lim="400000"/>
          </a:ln>
        </p:spPr>
      </p:pic>
      <p:sp>
        <p:nvSpPr>
          <p:cNvPr id="513" name="Assume replica failed"/>
          <p:cNvSpPr txBox="1"/>
          <p:nvPr/>
        </p:nvSpPr>
        <p:spPr>
          <a:xfrm>
            <a:off x="10199757" y="8647239"/>
            <a:ext cx="3984486" cy="1666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Assume replica failed</a:t>
            </a:r>
          </a:p>
        </p:txBody>
      </p:sp>
      <p:grpSp>
        <p:nvGrpSpPr>
          <p:cNvPr id="516" name="Group"/>
          <p:cNvGrpSpPr/>
          <p:nvPr/>
        </p:nvGrpSpPr>
        <p:grpSpPr>
          <a:xfrm>
            <a:off x="13883679" y="5903151"/>
            <a:ext cx="1330994" cy="2087905"/>
            <a:chOff x="1136649" y="0"/>
            <a:chExt cx="1330993" cy="2087904"/>
          </a:xfrm>
        </p:grpSpPr>
        <p:sp>
          <p:nvSpPr>
            <p:cNvPr id="514" name="Line"/>
            <p:cNvSpPr/>
            <p:nvPr/>
          </p:nvSpPr>
          <p:spPr>
            <a:xfrm flipH="1">
              <a:off x="2467643"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515" name="Read A"/>
            <p:cNvSpPr/>
            <p:nvPr/>
          </p:nvSpPr>
          <p:spPr>
            <a:xfrm>
              <a:off x="1136649" y="81790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Read A</a:t>
              </a:r>
            </a:p>
          </p:txBody>
        </p:sp>
      </p:grpSp>
      <p:grpSp>
        <p:nvGrpSpPr>
          <p:cNvPr id="519" name="Group"/>
          <p:cNvGrpSpPr/>
          <p:nvPr/>
        </p:nvGrpSpPr>
        <p:grpSpPr>
          <a:xfrm>
            <a:off x="16192916" y="5903151"/>
            <a:ext cx="2196809" cy="2224850"/>
            <a:chOff x="0" y="0"/>
            <a:chExt cx="2196807" cy="2224848"/>
          </a:xfrm>
        </p:grpSpPr>
        <p:sp>
          <p:nvSpPr>
            <p:cNvPr id="517" name="“6”!"/>
            <p:cNvSpPr/>
            <p:nvPr/>
          </p:nvSpPr>
          <p:spPr>
            <a:xfrm>
              <a:off x="926807" y="954848"/>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518"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06"/>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511"/>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510"/>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5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xit" presetSubtype="4" fill="hold" grpId="1" nodeType="clickEffect">
                                  <p:stCondLst>
                                    <p:cond delay="0"/>
                                  </p:stCondLst>
                                  <p:iterate>
                                    <p:tmAbs val="0"/>
                                  </p:iterate>
                                  <p:childTnLst>
                                    <p:animEffect transition="out" filter="wipe(down)">
                                      <p:cBhvr>
                                        <p:cTn id="23" dur="8000" fill="hold"/>
                                        <p:tgtEl>
                                          <p:spTgt spid="510"/>
                                        </p:tgtEl>
                                      </p:cBhvr>
                                    </p:animEffect>
                                    <p:set>
                                      <p:cBhvr>
                                        <p:cTn id="24" fill="hold">
                                          <p:stCondLst>
                                            <p:cond delay="7999"/>
                                          </p:stCondLst>
                                        </p:cTn>
                                        <p:tgtEl>
                                          <p:spTgt spid="510"/>
                                        </p:tgtEl>
                                        <p:attrNameLst>
                                          <p:attrName>style.visibility</p:attrName>
                                        </p:attrNameLst>
                                      </p:cBhvr>
                                      <p:to>
                                        <p:strVal val="hidden"/>
                                      </p:to>
                                    </p:set>
                                  </p:childTnLst>
                                </p:cTn>
                              </p:par>
                            </p:childTnLst>
                          </p:cTn>
                        </p:par>
                        <p:par>
                          <p:cTn id="25" fill="hold">
                            <p:stCondLst>
                              <p:cond delay="0"/>
                            </p:stCondLst>
                            <p:childTnLst>
                              <p:par>
                                <p:cTn id="26" presetID="8" presetClass="emph" presetSubtype="0" accel="50000" decel="50000" fill="hold" grpId="1" nodeType="withEffect">
                                  <p:stCondLst>
                                    <p:cond delay="0"/>
                                  </p:stCondLst>
                                  <p:childTnLst>
                                    <p:animRot by="64740000">
                                      <p:cBhvr>
                                        <p:cTn id="27" dur="8000" fill="hold"/>
                                        <p:tgtEl>
                                          <p:spTgt spid="512"/>
                                        </p:tgtEl>
                                        <p:attrNameLst>
                                          <p:attrName>r</p:attrName>
                                        </p:attrNameLst>
                                      </p:cBhvr>
                                    </p:animRo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2" nodeType="clickEffect">
                                  <p:stCondLst>
                                    <p:cond delay="0"/>
                                  </p:stCondLst>
                                  <p:iterate>
                                    <p:tmAbs val="0"/>
                                  </p:iterate>
                                  <p:childTnLst>
                                    <p:set>
                                      <p:cBhvr>
                                        <p:cTn id="31" fill="hold">
                                          <p:stCondLst>
                                            <p:cond delay="0"/>
                                          </p:stCondLst>
                                        </p:cTn>
                                        <p:tgtEl>
                                          <p:spTgt spid="512"/>
                                        </p:tgtEl>
                                        <p:attrNameLst>
                                          <p:attrName>style.visibility</p:attrName>
                                        </p:attrNameLst>
                                      </p:cBhvr>
                                      <p:to>
                                        <p:strVal val="hidden"/>
                                      </p:to>
                                    </p:set>
                                  </p:childTnLst>
                                </p:cTn>
                              </p:par>
                            </p:childTnLst>
                          </p:cTn>
                        </p:par>
                        <p:par>
                          <p:cTn id="32" fill="hold">
                            <p:stCondLst>
                              <p:cond delay="0"/>
                            </p:stCondLst>
                            <p:childTnLst>
                              <p:par>
                                <p:cTn id="33" presetID="1" presetClass="entr" presetSubtype="0" fill="hold" grpId="0" nodeType="afterEffect">
                                  <p:stCondLst>
                                    <p:cond delay="0"/>
                                  </p:stCondLst>
                                  <p:iterate>
                                    <p:tmAbs val="0"/>
                                  </p:iterate>
                                  <p:childTnLst>
                                    <p:set>
                                      <p:cBhvr>
                                        <p:cTn id="34" fill="hold"/>
                                        <p:tgtEl>
                                          <p:spTgt spid="5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50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p:tmAbs val="0"/>
                                  </p:iterate>
                                  <p:childTnLst>
                                    <p:set>
                                      <p:cBhvr>
                                        <p:cTn id="42" fill="hold"/>
                                        <p:tgtEl>
                                          <p:spTgt spid="5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iterate>
                                    <p:tmAbs val="0"/>
                                  </p:iterate>
                                  <p:childTnLst>
                                    <p:set>
                                      <p:cBhvr>
                                        <p:cTn id="46" fill="hold"/>
                                        <p:tgtEl>
                                          <p:spTgt spid="5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 grpId="0" animBg="1" advAuto="0"/>
      <p:bldP spid="506" grpId="0" animBg="1" advAuto="0"/>
      <p:bldP spid="509" grpId="0" animBg="1" advAuto="0"/>
      <p:bldP spid="510" grpId="0" animBg="1" advAuto="0"/>
      <p:bldP spid="510" grpId="1" animBg="1" advAuto="0"/>
      <p:bldP spid="511" grpId="0" animBg="1" advAuto="0"/>
      <p:bldP spid="512" grpId="0" animBg="1" advAuto="0"/>
      <p:bldP spid="512" grpId="1" animBg="1" advAuto="0"/>
      <p:bldP spid="512" grpId="2" animBg="1" advAuto="0"/>
      <p:bldP spid="513" grpId="0" animBg="1" advAuto="0"/>
      <p:bldP spid="516" grpId="0" animBg="1" advAuto="0"/>
      <p:bldP spid="519"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hared Fate"/>
          <p:cNvSpPr txBox="1">
            <a:spLocks noGrp="1"/>
          </p:cNvSpPr>
          <p:nvPr>
            <p:ph type="title"/>
          </p:nvPr>
        </p:nvSpPr>
        <p:spPr>
          <a:prstGeom prst="rect">
            <a:avLst/>
          </a:prstGeom>
        </p:spPr>
        <p:txBody>
          <a:bodyPr/>
          <a:lstStyle/>
          <a:p>
            <a:r>
              <a:t>Shared Fate</a:t>
            </a:r>
          </a:p>
        </p:txBody>
      </p:sp>
      <p:sp>
        <p:nvSpPr>
          <p:cNvPr id="522" name="Are you still there?"/>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Are you still there?</a:t>
            </a:r>
          </a:p>
        </p:txBody>
      </p:sp>
      <p:sp>
        <p:nvSpPr>
          <p:cNvPr id="523" name="Two methods/threads/processes running on the same computer generally have shared fate [Crashed/not]…"/>
          <p:cNvSpPr txBox="1">
            <a:spLocks noGrp="1"/>
          </p:cNvSpPr>
          <p:nvPr>
            <p:ph type="body" sz="half" idx="1"/>
          </p:nvPr>
        </p:nvSpPr>
        <p:spPr>
          <a:xfrm>
            <a:off x="1206500" y="4248504"/>
            <a:ext cx="14022314" cy="8256012"/>
          </a:xfrm>
          <a:prstGeom prst="rect">
            <a:avLst/>
          </a:prstGeom>
        </p:spPr>
        <p:txBody>
          <a:bodyPr/>
          <a:lstStyle/>
          <a:p>
            <a:r>
              <a:rPr dirty="0"/>
              <a:t>Two methods/threads/processes running on the same computer generally have </a:t>
            </a:r>
            <a:r>
              <a:rPr b="1" dirty="0"/>
              <a:t>shared fate </a:t>
            </a:r>
            <a:r>
              <a:rPr dirty="0"/>
              <a:t>[Crashed/not]</a:t>
            </a:r>
          </a:p>
          <a:p>
            <a:r>
              <a:rPr dirty="0"/>
              <a:t>When two machines in a distributed system can’t talk to each other, how do we know if the other is crashed?</a:t>
            </a:r>
          </a:p>
          <a:p>
            <a:r>
              <a:rPr dirty="0"/>
              <a:t>We call this a </a:t>
            </a:r>
            <a:r>
              <a:rPr b="1" dirty="0"/>
              <a:t>split brain</a:t>
            </a:r>
            <a:r>
              <a:rPr dirty="0"/>
              <a:t> problem</a:t>
            </a:r>
          </a:p>
        </p:txBody>
      </p:sp>
      <p:pic>
        <p:nvPicPr>
          <p:cNvPr id="524" name="tistio-ZO0weaaDrBs-unsplash.jpg" descr="tistio-ZO0weaaDrBs-unsplash.jpg"/>
          <p:cNvPicPr>
            <a:picLocks noChangeAspect="1"/>
          </p:cNvPicPr>
          <p:nvPr/>
        </p:nvPicPr>
        <p:blipFill>
          <a:blip r:embed="rId3"/>
          <a:srcRect l="15318" r="15318"/>
          <a:stretch>
            <a:fillRect/>
          </a:stretch>
        </p:blipFill>
        <p:spPr>
          <a:xfrm>
            <a:off x="15375779" y="3207291"/>
            <a:ext cx="8590018" cy="8256012"/>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CAP Theorem"/>
          <p:cNvSpPr txBox="1">
            <a:spLocks noGrp="1"/>
          </p:cNvSpPr>
          <p:nvPr>
            <p:ph type="title"/>
          </p:nvPr>
        </p:nvSpPr>
        <p:spPr>
          <a:prstGeom prst="rect">
            <a:avLst/>
          </a:prstGeom>
        </p:spPr>
        <p:txBody>
          <a:bodyPr/>
          <a:lstStyle/>
          <a:p>
            <a:r>
              <a:rPr dirty="0"/>
              <a:t>CAP Theorem</a:t>
            </a:r>
            <a:r>
              <a:rPr lang="en-US" dirty="0"/>
              <a:t>: Consistency or Availability</a:t>
            </a:r>
            <a:endParaRPr dirty="0"/>
          </a:p>
        </p:txBody>
      </p:sp>
      <p:sp>
        <p:nvSpPr>
          <p:cNvPr id="559" name="Slide Subtitle"/>
          <p:cNvSpPr txBox="1">
            <a:spLocks noGrp="1"/>
          </p:cNvSpPr>
          <p:nvPr>
            <p:ph type="body" idx="21"/>
          </p:nvPr>
        </p:nvSpPr>
        <p:spPr>
          <a:prstGeom prst="rect">
            <a:avLst/>
          </a:prstGeom>
        </p:spPr>
        <p:txBody>
          <a:bodyPr/>
          <a:lstStyle/>
          <a:p>
            <a:endParaRPr dirty="0"/>
          </a:p>
        </p:txBody>
      </p:sp>
      <p:sp>
        <p:nvSpPr>
          <p:cNvPr id="560" name="Pick two of three:…"/>
          <p:cNvSpPr txBox="1">
            <a:spLocks noGrp="1"/>
          </p:cNvSpPr>
          <p:nvPr>
            <p:ph type="body" idx="1"/>
          </p:nvPr>
        </p:nvSpPr>
        <p:spPr>
          <a:prstGeom prst="rect">
            <a:avLst/>
          </a:prstGeom>
        </p:spPr>
        <p:txBody>
          <a:bodyPr/>
          <a:lstStyle/>
          <a:p>
            <a:r>
              <a:rPr dirty="0"/>
              <a:t>Pick two of three:</a:t>
            </a:r>
          </a:p>
          <a:p>
            <a:pPr lvl="1"/>
            <a:r>
              <a:rPr dirty="0"/>
              <a:t>Consistency: All nodes see the same data at the same time (strong consistency)</a:t>
            </a:r>
          </a:p>
          <a:p>
            <a:pPr lvl="1"/>
            <a:r>
              <a:rPr dirty="0"/>
              <a:t>Availability: Individual node failures do not prevent survivors from continuing to operate</a:t>
            </a:r>
          </a:p>
          <a:p>
            <a:pPr lvl="1"/>
            <a:r>
              <a:rPr dirty="0"/>
              <a:t>Partition tolerance: The system continues to operate despite message loss (from network and/or node failure)</a:t>
            </a:r>
            <a:endParaRPr lang="en-US" dirty="0"/>
          </a:p>
          <a:p>
            <a:pPr lvl="2"/>
            <a:r>
              <a:rPr lang="en-US" dirty="0"/>
              <a:t>Can’t drop this for a DS - networks can always fail</a:t>
            </a:r>
            <a:endParaRPr dirty="0"/>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 name="Distributed Software Engineering Abstractions"/>
          <p:cNvSpPr txBox="1">
            <a:spLocks noGrp="1"/>
          </p:cNvSpPr>
          <p:nvPr>
            <p:ph type="title"/>
          </p:nvPr>
        </p:nvSpPr>
        <p:spPr>
          <a:prstGeom prst="rect">
            <a:avLst/>
          </a:prstGeom>
        </p:spPr>
        <p:txBody>
          <a:bodyPr/>
          <a:lstStyle>
            <a:lvl1pPr defTabSz="2316421">
              <a:defRPr sz="8075" spc="-161"/>
            </a:lvl1pPr>
          </a:lstStyle>
          <a:p>
            <a:r>
              <a:t>Distributed Software Engineering Abstractions</a:t>
            </a:r>
          </a:p>
        </p:txBody>
      </p:sp>
      <p:sp>
        <p:nvSpPr>
          <p:cNvPr id="601" name="Key Question: Consistency vs Availability"/>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Key Question: Consistency vs Availability</a:t>
            </a:r>
          </a:p>
        </p:txBody>
      </p:sp>
      <p:sp>
        <p:nvSpPr>
          <p:cNvPr id="602" name="Distributed system will never match exact semantics of non-distributed system…"/>
          <p:cNvSpPr txBox="1">
            <a:spLocks noGrp="1"/>
          </p:cNvSpPr>
          <p:nvPr>
            <p:ph type="body" idx="1"/>
          </p:nvPr>
        </p:nvSpPr>
        <p:spPr>
          <a:prstGeom prst="rect">
            <a:avLst/>
          </a:prstGeom>
        </p:spPr>
        <p:txBody>
          <a:bodyPr/>
          <a:lstStyle/>
          <a:p>
            <a:r>
              <a:rPr dirty="0"/>
              <a:t>Distributed system will never match exact semantics of non-distributed system</a:t>
            </a:r>
          </a:p>
          <a:p>
            <a:r>
              <a:rPr dirty="0"/>
              <a:t>For replication do we value more: guaranteed consistency (looks like a single machine) or guaranteed availability (sometimes read stale data)?</a:t>
            </a:r>
          </a:p>
          <a:p>
            <a:pPr lvl="1"/>
            <a:r>
              <a:rPr dirty="0"/>
              <a:t>For a lock server?</a:t>
            </a:r>
          </a:p>
          <a:p>
            <a:pPr lvl="1"/>
            <a:r>
              <a:rPr dirty="0"/>
              <a:t>For the order of tweets on twitter?</a:t>
            </a:r>
          </a:p>
          <a:p>
            <a:r>
              <a:rPr dirty="0"/>
              <a:t>For partitioning: Where can we draw the line?</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Why expand to distributed systems?"/>
          <p:cNvSpPr txBox="1">
            <a:spLocks noGrp="1"/>
          </p:cNvSpPr>
          <p:nvPr>
            <p:ph type="title"/>
          </p:nvPr>
        </p:nvSpPr>
        <p:spPr>
          <a:prstGeom prst="rect">
            <a:avLst/>
          </a:prstGeom>
        </p:spPr>
        <p:txBody>
          <a:bodyPr/>
          <a:lstStyle/>
          <a:p>
            <a:r>
              <a:rPr lang="en-US" dirty="0"/>
              <a:t>Recap: </a:t>
            </a:r>
            <a:r>
              <a:rPr dirty="0"/>
              <a:t>Why expand to distributed systems?</a:t>
            </a:r>
          </a:p>
        </p:txBody>
      </p:sp>
      <p:sp>
        <p:nvSpPr>
          <p:cNvPr id="134" name="Slide Subtitle"/>
          <p:cNvSpPr txBox="1">
            <a:spLocks noGrp="1"/>
          </p:cNvSpPr>
          <p:nvPr>
            <p:ph type="body" idx="21"/>
          </p:nvPr>
        </p:nvSpPr>
        <p:spPr>
          <a:prstGeom prst="rect">
            <a:avLst/>
          </a:prstGeom>
        </p:spPr>
        <p:txBody>
          <a:bodyPr/>
          <a:lstStyle/>
          <a:p>
            <a:endParaRPr/>
          </a:p>
        </p:txBody>
      </p:sp>
      <p:sp>
        <p:nvSpPr>
          <p:cNvPr id="135" name="Scalability…"/>
          <p:cNvSpPr txBox="1">
            <a:spLocks noGrp="1"/>
          </p:cNvSpPr>
          <p:nvPr>
            <p:ph type="body" idx="1"/>
          </p:nvPr>
        </p:nvSpPr>
        <p:spPr>
          <a:prstGeom prst="rect">
            <a:avLst/>
          </a:prstGeom>
        </p:spPr>
        <p:txBody>
          <a:bodyPr/>
          <a:lstStyle/>
          <a:p>
            <a:r>
              <a:t>Scalability</a:t>
            </a:r>
          </a:p>
          <a:p>
            <a:r>
              <a:t>Performance</a:t>
            </a:r>
          </a:p>
          <a:p>
            <a:r>
              <a:t>Latency</a:t>
            </a:r>
          </a:p>
          <a:p>
            <a:r>
              <a:t>Availability</a:t>
            </a:r>
          </a:p>
          <a:p>
            <a:r>
              <a:t>Fault Tolerance</a:t>
            </a:r>
          </a:p>
        </p:txBody>
      </p:sp>
      <p:sp>
        <p:nvSpPr>
          <p:cNvPr id="136" name="“Distributed Systems for Fun and Profit”, Takada"/>
          <p:cNvSpPr txBox="1"/>
          <p:nvPr/>
        </p:nvSpPr>
        <p:spPr>
          <a:xfrm>
            <a:off x="6990133" y="12138066"/>
            <a:ext cx="8865947" cy="6254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3200">
                <a:solidFill>
                  <a:srgbClr val="000000"/>
                </a:solidFill>
                <a:latin typeface="Helvetica"/>
                <a:ea typeface="Helvetica"/>
                <a:cs typeface="Helvetica"/>
                <a:sym typeface="Helvetica"/>
              </a:defRPr>
            </a:lvl1pPr>
          </a:lstStyle>
          <a:p>
            <a:r>
              <a:rPr dirty="0"/>
              <a:t>“Distributed Systems for Fun and Profit”, Takada</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Byzantine Faults"/>
          <p:cNvSpPr txBox="1">
            <a:spLocks noGrp="1"/>
          </p:cNvSpPr>
          <p:nvPr>
            <p:ph type="title"/>
          </p:nvPr>
        </p:nvSpPr>
        <p:spPr>
          <a:prstGeom prst="rect">
            <a:avLst/>
          </a:prstGeom>
        </p:spPr>
        <p:txBody>
          <a:bodyPr/>
          <a:lstStyle/>
          <a:p>
            <a:r>
              <a:t>Byzantine Faults</a:t>
            </a:r>
          </a:p>
        </p:txBody>
      </p:sp>
      <p:sp>
        <p:nvSpPr>
          <p:cNvPr id="563" name="Unfortunately, still more things can go wrong"/>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Unfortunately, still more things can go wrong</a:t>
            </a:r>
          </a:p>
        </p:txBody>
      </p:sp>
      <p:sp>
        <p:nvSpPr>
          <p:cNvPr id="564" name="Slide bullet text"/>
          <p:cNvSpPr txBox="1">
            <a:spLocks noGrp="1"/>
          </p:cNvSpPr>
          <p:nvPr>
            <p:ph type="body" idx="1"/>
          </p:nvPr>
        </p:nvSpPr>
        <p:spPr>
          <a:prstGeom prst="rect">
            <a:avLst/>
          </a:prstGeom>
        </p:spPr>
        <p:txBody>
          <a:bodyPr/>
          <a:lstStyle/>
          <a:p>
            <a:endParaRPr/>
          </a:p>
        </p:txBody>
      </p:sp>
      <p:pic>
        <p:nvPicPr>
          <p:cNvPr id="565" name="Image" descr="Image"/>
          <p:cNvPicPr>
            <a:picLocks noChangeAspect="1"/>
          </p:cNvPicPr>
          <p:nvPr/>
        </p:nvPicPr>
        <p:blipFill>
          <a:blip r:embed="rId3"/>
          <a:stretch>
            <a:fillRect/>
          </a:stretch>
        </p:blipFill>
        <p:spPr>
          <a:xfrm>
            <a:off x="6541446" y="7210005"/>
            <a:ext cx="3540740" cy="3540740"/>
          </a:xfrm>
          <a:prstGeom prst="rect">
            <a:avLst/>
          </a:prstGeom>
          <a:ln w="12700">
            <a:miter lim="400000"/>
          </a:ln>
        </p:spPr>
      </p:pic>
      <p:sp>
        <p:nvSpPr>
          <p:cNvPr id="566" name="A"/>
          <p:cNvSpPr/>
          <p:nvPr/>
        </p:nvSpPr>
        <p:spPr>
          <a:xfrm>
            <a:off x="6894174" y="9499062"/>
            <a:ext cx="854984"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567" name="B"/>
          <p:cNvSpPr/>
          <p:nvPr/>
        </p:nvSpPr>
        <p:spPr>
          <a:xfrm>
            <a:off x="8742150" y="9499062"/>
            <a:ext cx="854983"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568" name="Image" descr="Image"/>
          <p:cNvPicPr>
            <a:picLocks noChangeAspect="1"/>
          </p:cNvPicPr>
          <p:nvPr/>
        </p:nvPicPr>
        <p:blipFill>
          <a:blip r:embed="rId4"/>
          <a:stretch>
            <a:fillRect/>
          </a:stretch>
        </p:blipFill>
        <p:spPr>
          <a:xfrm>
            <a:off x="7016115" y="3533266"/>
            <a:ext cx="2591402" cy="2591402"/>
          </a:xfrm>
          <a:prstGeom prst="rect">
            <a:avLst/>
          </a:prstGeom>
          <a:ln w="12700">
            <a:miter lim="400000"/>
          </a:ln>
        </p:spPr>
      </p:pic>
      <p:pic>
        <p:nvPicPr>
          <p:cNvPr id="569" name="Image" descr="Image"/>
          <p:cNvPicPr>
            <a:picLocks noChangeAspect="1"/>
          </p:cNvPicPr>
          <p:nvPr/>
        </p:nvPicPr>
        <p:blipFill>
          <a:blip r:embed="rId3"/>
          <a:stretch>
            <a:fillRect/>
          </a:stretch>
        </p:blipFill>
        <p:spPr>
          <a:xfrm>
            <a:off x="14036682" y="7210005"/>
            <a:ext cx="3540740" cy="3540740"/>
          </a:xfrm>
          <a:prstGeom prst="rect">
            <a:avLst/>
          </a:prstGeom>
          <a:ln w="12700">
            <a:miter lim="400000"/>
          </a:ln>
        </p:spPr>
      </p:pic>
      <p:sp>
        <p:nvSpPr>
          <p:cNvPr id="570" name="A"/>
          <p:cNvSpPr/>
          <p:nvPr/>
        </p:nvSpPr>
        <p:spPr>
          <a:xfrm>
            <a:off x="14389410" y="9499062"/>
            <a:ext cx="854983"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571" name="B"/>
          <p:cNvSpPr/>
          <p:nvPr/>
        </p:nvSpPr>
        <p:spPr>
          <a:xfrm>
            <a:off x="16237385" y="9499062"/>
            <a:ext cx="854984"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572" name="Image" descr="Image"/>
          <p:cNvPicPr>
            <a:picLocks noChangeAspect="1"/>
          </p:cNvPicPr>
          <p:nvPr/>
        </p:nvPicPr>
        <p:blipFill>
          <a:blip r:embed="rId4"/>
          <a:stretch>
            <a:fillRect/>
          </a:stretch>
        </p:blipFill>
        <p:spPr>
          <a:xfrm>
            <a:off x="14511351" y="3533266"/>
            <a:ext cx="2591402" cy="2591402"/>
          </a:xfrm>
          <a:prstGeom prst="rect">
            <a:avLst/>
          </a:prstGeom>
          <a:ln w="12700">
            <a:miter lim="400000"/>
          </a:ln>
        </p:spPr>
      </p:pic>
      <p:grpSp>
        <p:nvGrpSpPr>
          <p:cNvPr id="575" name="Group"/>
          <p:cNvGrpSpPr/>
          <p:nvPr/>
        </p:nvGrpSpPr>
        <p:grpSpPr>
          <a:xfrm>
            <a:off x="6236368" y="5789548"/>
            <a:ext cx="1330994" cy="2087906"/>
            <a:chOff x="1222692" y="0"/>
            <a:chExt cx="1330993" cy="2087904"/>
          </a:xfrm>
        </p:grpSpPr>
        <p:sp>
          <p:nvSpPr>
            <p:cNvPr id="573" name="Line"/>
            <p:cNvSpPr/>
            <p:nvPr/>
          </p:nvSpPr>
          <p:spPr>
            <a:xfrm flipH="1">
              <a:off x="2553686"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574" name="Set A=5"/>
            <p:cNvSpPr/>
            <p:nvPr/>
          </p:nvSpPr>
          <p:spPr>
            <a:xfrm>
              <a:off x="1222692" y="81790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grpSp>
      <p:sp>
        <p:nvSpPr>
          <p:cNvPr id="576" name="6"/>
          <p:cNvSpPr txBox="1"/>
          <p:nvPr/>
        </p:nvSpPr>
        <p:spPr>
          <a:xfrm>
            <a:off x="7067348" y="10443661"/>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577" name="7"/>
          <p:cNvSpPr txBox="1"/>
          <p:nvPr/>
        </p:nvSpPr>
        <p:spPr>
          <a:xfrm>
            <a:off x="8915323" y="10443661"/>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578" name="7"/>
          <p:cNvSpPr txBox="1"/>
          <p:nvPr/>
        </p:nvSpPr>
        <p:spPr>
          <a:xfrm>
            <a:off x="16410559" y="10443661"/>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579" name="6"/>
          <p:cNvSpPr txBox="1"/>
          <p:nvPr/>
        </p:nvSpPr>
        <p:spPr>
          <a:xfrm>
            <a:off x="14562584" y="10443661"/>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580" name="5"/>
          <p:cNvSpPr txBox="1"/>
          <p:nvPr/>
        </p:nvSpPr>
        <p:spPr>
          <a:xfrm>
            <a:off x="7067348" y="10443661"/>
            <a:ext cx="508636" cy="90487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A92633"/>
                </a:solidFill>
                <a:latin typeface="Helvetica Light"/>
                <a:ea typeface="Helvetica Light"/>
                <a:cs typeface="Helvetica Light"/>
                <a:sym typeface="Helvetica Light"/>
              </a:defRPr>
            </a:lvl1pPr>
          </a:lstStyle>
          <a:p>
            <a:r>
              <a:t>5</a:t>
            </a:r>
          </a:p>
        </p:txBody>
      </p:sp>
      <p:grpSp>
        <p:nvGrpSpPr>
          <p:cNvPr id="583" name="Group"/>
          <p:cNvGrpSpPr/>
          <p:nvPr/>
        </p:nvGrpSpPr>
        <p:grpSpPr>
          <a:xfrm>
            <a:off x="8964152" y="5789548"/>
            <a:ext cx="2196809" cy="2224850"/>
            <a:chOff x="0" y="0"/>
            <a:chExt cx="2196807" cy="2224848"/>
          </a:xfrm>
        </p:grpSpPr>
        <p:sp>
          <p:nvSpPr>
            <p:cNvPr id="581" name="“OK”!"/>
            <p:cNvSpPr/>
            <p:nvPr/>
          </p:nvSpPr>
          <p:spPr>
            <a:xfrm>
              <a:off x="926807" y="954848"/>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“OK”!</a:t>
              </a:r>
            </a:p>
          </p:txBody>
        </p:sp>
        <p:sp>
          <p:nvSpPr>
            <p:cNvPr id="582"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grpSp>
        <p:nvGrpSpPr>
          <p:cNvPr id="586" name="Group"/>
          <p:cNvGrpSpPr/>
          <p:nvPr/>
        </p:nvGrpSpPr>
        <p:grpSpPr>
          <a:xfrm>
            <a:off x="13342258" y="5789548"/>
            <a:ext cx="1330995" cy="2087906"/>
            <a:chOff x="1136649" y="0"/>
            <a:chExt cx="1330993" cy="2087904"/>
          </a:xfrm>
        </p:grpSpPr>
        <p:sp>
          <p:nvSpPr>
            <p:cNvPr id="584" name="Line"/>
            <p:cNvSpPr/>
            <p:nvPr/>
          </p:nvSpPr>
          <p:spPr>
            <a:xfrm flipH="1">
              <a:off x="2467643"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585" name="Read A"/>
            <p:cNvSpPr/>
            <p:nvPr/>
          </p:nvSpPr>
          <p:spPr>
            <a:xfrm>
              <a:off x="1136649" y="81790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Read A</a:t>
              </a:r>
            </a:p>
          </p:txBody>
        </p:sp>
      </p:grpSp>
      <p:grpSp>
        <p:nvGrpSpPr>
          <p:cNvPr id="589" name="Group"/>
          <p:cNvGrpSpPr/>
          <p:nvPr/>
        </p:nvGrpSpPr>
        <p:grpSpPr>
          <a:xfrm>
            <a:off x="16395949" y="5789548"/>
            <a:ext cx="2196809" cy="2224850"/>
            <a:chOff x="0" y="0"/>
            <a:chExt cx="2196807" cy="2224848"/>
          </a:xfrm>
        </p:grpSpPr>
        <p:sp>
          <p:nvSpPr>
            <p:cNvPr id="587" name="“6”!"/>
            <p:cNvSpPr/>
            <p:nvPr/>
          </p:nvSpPr>
          <p:spPr>
            <a:xfrm>
              <a:off x="926807" y="954848"/>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588"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grpSp>
        <p:nvGrpSpPr>
          <p:cNvPr id="592" name="Group"/>
          <p:cNvGrpSpPr/>
          <p:nvPr/>
        </p:nvGrpSpPr>
        <p:grpSpPr>
          <a:xfrm>
            <a:off x="9719886" y="7637859"/>
            <a:ext cx="4590889" cy="904876"/>
            <a:chOff x="0" y="2976"/>
            <a:chExt cx="4590888" cy="904875"/>
          </a:xfrm>
        </p:grpSpPr>
        <p:sp>
          <p:nvSpPr>
            <p:cNvPr id="590" name="Line"/>
            <p:cNvSpPr/>
            <p:nvPr/>
          </p:nvSpPr>
          <p:spPr>
            <a:xfrm>
              <a:off x="0" y="883098"/>
              <a:ext cx="4590889"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591" name="Set A=5"/>
            <p:cNvSpPr txBox="1"/>
            <p:nvPr/>
          </p:nvSpPr>
          <p:spPr>
            <a:xfrm>
              <a:off x="843355" y="2976"/>
              <a:ext cx="2445386" cy="90487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grpSp>
      <p:grpSp>
        <p:nvGrpSpPr>
          <p:cNvPr id="595" name="Group"/>
          <p:cNvGrpSpPr/>
          <p:nvPr/>
        </p:nvGrpSpPr>
        <p:grpSpPr>
          <a:xfrm>
            <a:off x="9962738" y="9723522"/>
            <a:ext cx="4105185" cy="1270001"/>
            <a:chOff x="0" y="452437"/>
            <a:chExt cx="4105183" cy="1270000"/>
          </a:xfrm>
        </p:grpSpPr>
        <p:sp>
          <p:nvSpPr>
            <p:cNvPr id="593" name="Line"/>
            <p:cNvSpPr/>
            <p:nvPr/>
          </p:nvSpPr>
          <p:spPr>
            <a:xfrm flipH="1" flipV="1">
              <a:off x="0" y="789885"/>
              <a:ext cx="4105184"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594" name="“OK!”"/>
            <p:cNvSpPr/>
            <p:nvPr/>
          </p:nvSpPr>
          <p:spPr>
            <a:xfrm>
              <a:off x="2052592" y="452437"/>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“OK!”</a:t>
              </a:r>
            </a:p>
          </p:txBody>
        </p:sp>
      </p:grpSp>
      <p:pic>
        <p:nvPicPr>
          <p:cNvPr id="596" name="Image" descr="Image"/>
          <p:cNvPicPr>
            <a:picLocks noChangeAspect="1"/>
          </p:cNvPicPr>
          <p:nvPr/>
        </p:nvPicPr>
        <p:blipFill>
          <a:blip r:embed="rId5"/>
          <a:srcRect l="113" r="3247" b="147"/>
          <a:stretch>
            <a:fillRect/>
          </a:stretch>
        </p:blipFill>
        <p:spPr>
          <a:xfrm>
            <a:off x="15629557" y="8008597"/>
            <a:ext cx="3075910" cy="5317729"/>
          </a:xfrm>
          <a:custGeom>
            <a:avLst/>
            <a:gdLst/>
            <a:ahLst/>
            <a:cxnLst>
              <a:cxn ang="0">
                <a:pos x="wd2" y="hd2"/>
              </a:cxn>
              <a:cxn ang="5400000">
                <a:pos x="wd2" y="hd2"/>
              </a:cxn>
              <a:cxn ang="10800000">
                <a:pos x="wd2" y="hd2"/>
              </a:cxn>
              <a:cxn ang="16200000">
                <a:pos x="wd2" y="hd2"/>
              </a:cxn>
            </a:cxnLst>
            <a:rect l="0" t="0" r="r" b="b"/>
            <a:pathLst>
              <a:path w="21593" h="21600" extrusionOk="0">
                <a:moveTo>
                  <a:pt x="3547" y="0"/>
                </a:moveTo>
                <a:lnTo>
                  <a:pt x="2900" y="289"/>
                </a:lnTo>
                <a:cubicBezTo>
                  <a:pt x="2058" y="665"/>
                  <a:pt x="993" y="1426"/>
                  <a:pt x="426" y="2060"/>
                </a:cubicBezTo>
                <a:lnTo>
                  <a:pt x="0" y="2537"/>
                </a:lnTo>
                <a:cubicBezTo>
                  <a:pt x="15" y="2709"/>
                  <a:pt x="38" y="2792"/>
                  <a:pt x="72" y="2799"/>
                </a:cubicBezTo>
                <a:cubicBezTo>
                  <a:pt x="738" y="2923"/>
                  <a:pt x="2080" y="3211"/>
                  <a:pt x="2156" y="3245"/>
                </a:cubicBezTo>
                <a:cubicBezTo>
                  <a:pt x="2219" y="3273"/>
                  <a:pt x="2257" y="3410"/>
                  <a:pt x="2257" y="3619"/>
                </a:cubicBezTo>
                <a:cubicBezTo>
                  <a:pt x="2257" y="3898"/>
                  <a:pt x="2222" y="3984"/>
                  <a:pt x="2023" y="4193"/>
                </a:cubicBezTo>
                <a:cubicBezTo>
                  <a:pt x="1654" y="4580"/>
                  <a:pt x="1722" y="5039"/>
                  <a:pt x="2215" y="5471"/>
                </a:cubicBezTo>
                <a:lnTo>
                  <a:pt x="2402" y="5636"/>
                </a:lnTo>
                <a:lnTo>
                  <a:pt x="2223" y="6018"/>
                </a:lnTo>
                <a:cubicBezTo>
                  <a:pt x="1600" y="7333"/>
                  <a:pt x="2149" y="8386"/>
                  <a:pt x="3739" y="8923"/>
                </a:cubicBezTo>
                <a:cubicBezTo>
                  <a:pt x="4649" y="9230"/>
                  <a:pt x="4956" y="9268"/>
                  <a:pt x="6428" y="9265"/>
                </a:cubicBezTo>
                <a:cubicBezTo>
                  <a:pt x="7142" y="9263"/>
                  <a:pt x="7881" y="9238"/>
                  <a:pt x="8074" y="9210"/>
                </a:cubicBezTo>
                <a:cubicBezTo>
                  <a:pt x="8421" y="9159"/>
                  <a:pt x="8430" y="9161"/>
                  <a:pt x="8726" y="9331"/>
                </a:cubicBezTo>
                <a:cubicBezTo>
                  <a:pt x="9020" y="9499"/>
                  <a:pt x="9031" y="9516"/>
                  <a:pt x="9261" y="10251"/>
                </a:cubicBezTo>
                <a:cubicBezTo>
                  <a:pt x="9390" y="10662"/>
                  <a:pt x="9513" y="11042"/>
                  <a:pt x="9534" y="11096"/>
                </a:cubicBezTo>
                <a:cubicBezTo>
                  <a:pt x="9579" y="11210"/>
                  <a:pt x="10083" y="11326"/>
                  <a:pt x="10732" y="11370"/>
                </a:cubicBezTo>
                <a:cubicBezTo>
                  <a:pt x="10960" y="11385"/>
                  <a:pt x="11186" y="11425"/>
                  <a:pt x="11234" y="11459"/>
                </a:cubicBezTo>
                <a:cubicBezTo>
                  <a:pt x="11321" y="11520"/>
                  <a:pt x="11265" y="11776"/>
                  <a:pt x="11156" y="11815"/>
                </a:cubicBezTo>
                <a:cubicBezTo>
                  <a:pt x="11124" y="11826"/>
                  <a:pt x="10847" y="11814"/>
                  <a:pt x="10543" y="11787"/>
                </a:cubicBezTo>
                <a:cubicBezTo>
                  <a:pt x="9864" y="11729"/>
                  <a:pt x="9208" y="11795"/>
                  <a:pt x="8918" y="11950"/>
                </a:cubicBezTo>
                <a:cubicBezTo>
                  <a:pt x="8767" y="12031"/>
                  <a:pt x="8701" y="12136"/>
                  <a:pt x="8626" y="12406"/>
                </a:cubicBezTo>
                <a:cubicBezTo>
                  <a:pt x="8555" y="12659"/>
                  <a:pt x="8467" y="12802"/>
                  <a:pt x="8308" y="12924"/>
                </a:cubicBezTo>
                <a:cubicBezTo>
                  <a:pt x="7963" y="13189"/>
                  <a:pt x="7903" y="13216"/>
                  <a:pt x="7130" y="13457"/>
                </a:cubicBezTo>
                <a:cubicBezTo>
                  <a:pt x="6175" y="13755"/>
                  <a:pt x="5241" y="14274"/>
                  <a:pt x="4834" y="14733"/>
                </a:cubicBezTo>
                <a:cubicBezTo>
                  <a:pt x="4343" y="15285"/>
                  <a:pt x="4264" y="15510"/>
                  <a:pt x="4268" y="16304"/>
                </a:cubicBezTo>
                <a:cubicBezTo>
                  <a:pt x="4272" y="16941"/>
                  <a:pt x="4293" y="17049"/>
                  <a:pt x="4488" y="17418"/>
                </a:cubicBezTo>
                <a:cubicBezTo>
                  <a:pt x="4607" y="17643"/>
                  <a:pt x="4827" y="17987"/>
                  <a:pt x="4976" y="18182"/>
                </a:cubicBezTo>
                <a:cubicBezTo>
                  <a:pt x="5125" y="18378"/>
                  <a:pt x="5246" y="18546"/>
                  <a:pt x="5246" y="18555"/>
                </a:cubicBezTo>
                <a:cubicBezTo>
                  <a:pt x="5246" y="18564"/>
                  <a:pt x="5048" y="18636"/>
                  <a:pt x="4809" y="18714"/>
                </a:cubicBezTo>
                <a:cubicBezTo>
                  <a:pt x="4000" y="18979"/>
                  <a:pt x="3175" y="19559"/>
                  <a:pt x="2806" y="20122"/>
                </a:cubicBezTo>
                <a:lnTo>
                  <a:pt x="2652" y="20354"/>
                </a:lnTo>
                <a:lnTo>
                  <a:pt x="2948" y="20401"/>
                </a:lnTo>
                <a:cubicBezTo>
                  <a:pt x="3549" y="20499"/>
                  <a:pt x="3784" y="20499"/>
                  <a:pt x="4240" y="20407"/>
                </a:cubicBezTo>
                <a:cubicBezTo>
                  <a:pt x="4731" y="20308"/>
                  <a:pt x="4813" y="20330"/>
                  <a:pt x="4736" y="20533"/>
                </a:cubicBezTo>
                <a:cubicBezTo>
                  <a:pt x="4689" y="20658"/>
                  <a:pt x="4699" y="20662"/>
                  <a:pt x="5282" y="20752"/>
                </a:cubicBezTo>
                <a:lnTo>
                  <a:pt x="5876" y="20842"/>
                </a:lnTo>
                <a:lnTo>
                  <a:pt x="7233" y="20165"/>
                </a:lnTo>
                <a:cubicBezTo>
                  <a:pt x="7979" y="19792"/>
                  <a:pt x="8600" y="19458"/>
                  <a:pt x="8615" y="19420"/>
                </a:cubicBezTo>
                <a:cubicBezTo>
                  <a:pt x="8653" y="19319"/>
                  <a:pt x="8286" y="18982"/>
                  <a:pt x="7938" y="18800"/>
                </a:cubicBezTo>
                <a:cubicBezTo>
                  <a:pt x="7769" y="18712"/>
                  <a:pt x="7456" y="18603"/>
                  <a:pt x="7244" y="18560"/>
                </a:cubicBezTo>
                <a:cubicBezTo>
                  <a:pt x="7032" y="18516"/>
                  <a:pt x="6804" y="18467"/>
                  <a:pt x="6740" y="18450"/>
                </a:cubicBezTo>
                <a:cubicBezTo>
                  <a:pt x="6591" y="18410"/>
                  <a:pt x="5921" y="17638"/>
                  <a:pt x="5745" y="17305"/>
                </a:cubicBezTo>
                <a:cubicBezTo>
                  <a:pt x="5559" y="16955"/>
                  <a:pt x="5562" y="16023"/>
                  <a:pt x="5750" y="15624"/>
                </a:cubicBezTo>
                <a:cubicBezTo>
                  <a:pt x="6038" y="15013"/>
                  <a:pt x="6566" y="14574"/>
                  <a:pt x="7514" y="14159"/>
                </a:cubicBezTo>
                <a:cubicBezTo>
                  <a:pt x="7795" y="14036"/>
                  <a:pt x="8046" y="13935"/>
                  <a:pt x="8074" y="13935"/>
                </a:cubicBezTo>
                <a:cubicBezTo>
                  <a:pt x="8102" y="13935"/>
                  <a:pt x="8335" y="14038"/>
                  <a:pt x="8592" y="14165"/>
                </a:cubicBezTo>
                <a:cubicBezTo>
                  <a:pt x="8850" y="14292"/>
                  <a:pt x="9362" y="14483"/>
                  <a:pt x="9726" y="14588"/>
                </a:cubicBezTo>
                <a:cubicBezTo>
                  <a:pt x="10366" y="14772"/>
                  <a:pt x="10418" y="14778"/>
                  <a:pt x="11267" y="14794"/>
                </a:cubicBezTo>
                <a:cubicBezTo>
                  <a:pt x="12038" y="14808"/>
                  <a:pt x="12183" y="14797"/>
                  <a:pt x="12468" y="14713"/>
                </a:cubicBezTo>
                <a:cubicBezTo>
                  <a:pt x="12646" y="14661"/>
                  <a:pt x="12826" y="14620"/>
                  <a:pt x="12866" y="14620"/>
                </a:cubicBezTo>
                <a:cubicBezTo>
                  <a:pt x="13047" y="14620"/>
                  <a:pt x="15283" y="16312"/>
                  <a:pt x="16377" y="17276"/>
                </a:cubicBezTo>
                <a:cubicBezTo>
                  <a:pt x="17151" y="17959"/>
                  <a:pt x="18256" y="19143"/>
                  <a:pt x="18204" y="19233"/>
                </a:cubicBezTo>
                <a:cubicBezTo>
                  <a:pt x="18188" y="19263"/>
                  <a:pt x="17802" y="19339"/>
                  <a:pt x="17346" y="19401"/>
                </a:cubicBezTo>
                <a:lnTo>
                  <a:pt x="16516" y="19514"/>
                </a:lnTo>
                <a:lnTo>
                  <a:pt x="17589" y="20572"/>
                </a:lnTo>
                <a:lnTo>
                  <a:pt x="18631" y="21600"/>
                </a:lnTo>
                <a:cubicBezTo>
                  <a:pt x="18649" y="21599"/>
                  <a:pt x="18885" y="21599"/>
                  <a:pt x="18887" y="21598"/>
                </a:cubicBezTo>
                <a:cubicBezTo>
                  <a:pt x="18918" y="21580"/>
                  <a:pt x="19130" y="21532"/>
                  <a:pt x="19355" y="21494"/>
                </a:cubicBezTo>
                <a:cubicBezTo>
                  <a:pt x="19498" y="21469"/>
                  <a:pt x="19580" y="21452"/>
                  <a:pt x="19642" y="21432"/>
                </a:cubicBezTo>
                <a:cubicBezTo>
                  <a:pt x="19666" y="21425"/>
                  <a:pt x="19694" y="21417"/>
                  <a:pt x="19709" y="21408"/>
                </a:cubicBezTo>
                <a:cubicBezTo>
                  <a:pt x="19709" y="21408"/>
                  <a:pt x="19711" y="21407"/>
                  <a:pt x="19712" y="21407"/>
                </a:cubicBezTo>
                <a:cubicBezTo>
                  <a:pt x="19720" y="21401"/>
                  <a:pt x="19719" y="21393"/>
                  <a:pt x="19726" y="21387"/>
                </a:cubicBezTo>
                <a:cubicBezTo>
                  <a:pt x="19741" y="21373"/>
                  <a:pt x="19757" y="21360"/>
                  <a:pt x="19765" y="21339"/>
                </a:cubicBezTo>
                <a:cubicBezTo>
                  <a:pt x="19766" y="21336"/>
                  <a:pt x="19766" y="21329"/>
                  <a:pt x="19767" y="21326"/>
                </a:cubicBezTo>
                <a:cubicBezTo>
                  <a:pt x="19775" y="21298"/>
                  <a:pt x="19781" y="21265"/>
                  <a:pt x="19787" y="21220"/>
                </a:cubicBezTo>
                <a:cubicBezTo>
                  <a:pt x="19789" y="21202"/>
                  <a:pt x="19795" y="21188"/>
                  <a:pt x="19798" y="21171"/>
                </a:cubicBezTo>
                <a:cubicBezTo>
                  <a:pt x="19809" y="21100"/>
                  <a:pt x="19827" y="21051"/>
                  <a:pt x="19848" y="21023"/>
                </a:cubicBezTo>
                <a:cubicBezTo>
                  <a:pt x="19857" y="21008"/>
                  <a:pt x="19865" y="20986"/>
                  <a:pt x="19873" y="20981"/>
                </a:cubicBezTo>
                <a:cubicBezTo>
                  <a:pt x="19883" y="20975"/>
                  <a:pt x="19903" y="20978"/>
                  <a:pt x="19929" y="20984"/>
                </a:cubicBezTo>
                <a:cubicBezTo>
                  <a:pt x="19930" y="20984"/>
                  <a:pt x="19928" y="20986"/>
                  <a:pt x="19929" y="20986"/>
                </a:cubicBezTo>
                <a:cubicBezTo>
                  <a:pt x="19986" y="20996"/>
                  <a:pt x="20070" y="21038"/>
                  <a:pt x="20196" y="21110"/>
                </a:cubicBezTo>
                <a:lnTo>
                  <a:pt x="20511" y="21287"/>
                </a:lnTo>
                <a:lnTo>
                  <a:pt x="21041" y="21205"/>
                </a:lnTo>
                <a:cubicBezTo>
                  <a:pt x="21329" y="21161"/>
                  <a:pt x="21573" y="21119"/>
                  <a:pt x="21592" y="21110"/>
                </a:cubicBezTo>
                <a:cubicBezTo>
                  <a:pt x="21595" y="21108"/>
                  <a:pt x="21591" y="21091"/>
                  <a:pt x="21592" y="21087"/>
                </a:cubicBezTo>
                <a:cubicBezTo>
                  <a:pt x="21600" y="21063"/>
                  <a:pt x="21547" y="20873"/>
                  <a:pt x="21461" y="20630"/>
                </a:cubicBezTo>
                <a:cubicBezTo>
                  <a:pt x="21265" y="20073"/>
                  <a:pt x="21051" y="19766"/>
                  <a:pt x="20642" y="19525"/>
                </a:cubicBezTo>
                <a:cubicBezTo>
                  <a:pt x="20556" y="19476"/>
                  <a:pt x="20456" y="19426"/>
                  <a:pt x="20352" y="19377"/>
                </a:cubicBezTo>
                <a:cubicBezTo>
                  <a:pt x="20265" y="19339"/>
                  <a:pt x="20171" y="19302"/>
                  <a:pt x="20068" y="19264"/>
                </a:cubicBezTo>
                <a:cubicBezTo>
                  <a:pt x="19568" y="19081"/>
                  <a:pt x="19561" y="19076"/>
                  <a:pt x="19010" y="18439"/>
                </a:cubicBezTo>
                <a:cubicBezTo>
                  <a:pt x="18012" y="17286"/>
                  <a:pt x="16826" y="16265"/>
                  <a:pt x="14694" y="14721"/>
                </a:cubicBezTo>
                <a:cubicBezTo>
                  <a:pt x="14477" y="14564"/>
                  <a:pt x="14328" y="14451"/>
                  <a:pt x="14206" y="14355"/>
                </a:cubicBezTo>
                <a:cubicBezTo>
                  <a:pt x="13938" y="14155"/>
                  <a:pt x="13857" y="14066"/>
                  <a:pt x="13836" y="13969"/>
                </a:cubicBezTo>
                <a:cubicBezTo>
                  <a:pt x="13823" y="13940"/>
                  <a:pt x="13805" y="13911"/>
                  <a:pt x="13797" y="13878"/>
                </a:cubicBezTo>
                <a:cubicBezTo>
                  <a:pt x="13772" y="13787"/>
                  <a:pt x="13758" y="13716"/>
                  <a:pt x="13747" y="13648"/>
                </a:cubicBezTo>
                <a:cubicBezTo>
                  <a:pt x="13744" y="13646"/>
                  <a:pt x="13743" y="13639"/>
                  <a:pt x="13741" y="13638"/>
                </a:cubicBezTo>
                <a:cubicBezTo>
                  <a:pt x="13658" y="13608"/>
                  <a:pt x="13688" y="13477"/>
                  <a:pt x="13769" y="13351"/>
                </a:cubicBezTo>
                <a:cubicBezTo>
                  <a:pt x="13800" y="13279"/>
                  <a:pt x="13848" y="13218"/>
                  <a:pt x="13933" y="13159"/>
                </a:cubicBezTo>
                <a:cubicBezTo>
                  <a:pt x="13983" y="13125"/>
                  <a:pt x="14022" y="13093"/>
                  <a:pt x="14056" y="13063"/>
                </a:cubicBezTo>
                <a:cubicBezTo>
                  <a:pt x="14084" y="13037"/>
                  <a:pt x="14108" y="13011"/>
                  <a:pt x="14128" y="12984"/>
                </a:cubicBezTo>
                <a:cubicBezTo>
                  <a:pt x="14149" y="12950"/>
                  <a:pt x="14161" y="12914"/>
                  <a:pt x="14173" y="12877"/>
                </a:cubicBezTo>
                <a:cubicBezTo>
                  <a:pt x="14186" y="12847"/>
                  <a:pt x="14199" y="12813"/>
                  <a:pt x="14209" y="12776"/>
                </a:cubicBezTo>
                <a:cubicBezTo>
                  <a:pt x="14218" y="12741"/>
                  <a:pt x="14231" y="12710"/>
                  <a:pt x="14245" y="12685"/>
                </a:cubicBezTo>
                <a:cubicBezTo>
                  <a:pt x="14252" y="12669"/>
                  <a:pt x="14260" y="12655"/>
                  <a:pt x="14276" y="12640"/>
                </a:cubicBezTo>
                <a:cubicBezTo>
                  <a:pt x="14279" y="12637"/>
                  <a:pt x="14284" y="12634"/>
                  <a:pt x="14287" y="12630"/>
                </a:cubicBezTo>
                <a:cubicBezTo>
                  <a:pt x="14304" y="12617"/>
                  <a:pt x="14322" y="12604"/>
                  <a:pt x="14348" y="12590"/>
                </a:cubicBezTo>
                <a:cubicBezTo>
                  <a:pt x="14387" y="12569"/>
                  <a:pt x="14434" y="12549"/>
                  <a:pt x="14499" y="12527"/>
                </a:cubicBezTo>
                <a:cubicBezTo>
                  <a:pt x="14538" y="12514"/>
                  <a:pt x="14580" y="12506"/>
                  <a:pt x="14619" y="12493"/>
                </a:cubicBezTo>
                <a:cubicBezTo>
                  <a:pt x="14641" y="12487"/>
                  <a:pt x="14647" y="12481"/>
                  <a:pt x="14672" y="12474"/>
                </a:cubicBezTo>
                <a:cubicBezTo>
                  <a:pt x="14695" y="12467"/>
                  <a:pt x="14725" y="12465"/>
                  <a:pt x="14750" y="12458"/>
                </a:cubicBezTo>
                <a:cubicBezTo>
                  <a:pt x="14840" y="12434"/>
                  <a:pt x="14942" y="12409"/>
                  <a:pt x="15045" y="12390"/>
                </a:cubicBezTo>
                <a:cubicBezTo>
                  <a:pt x="15163" y="12368"/>
                  <a:pt x="15300" y="12350"/>
                  <a:pt x="15438" y="12334"/>
                </a:cubicBezTo>
                <a:cubicBezTo>
                  <a:pt x="15446" y="12333"/>
                  <a:pt x="15451" y="12331"/>
                  <a:pt x="15460" y="12331"/>
                </a:cubicBezTo>
                <a:cubicBezTo>
                  <a:pt x="15463" y="12330"/>
                  <a:pt x="15463" y="12331"/>
                  <a:pt x="15466" y="12331"/>
                </a:cubicBezTo>
                <a:cubicBezTo>
                  <a:pt x="15933" y="12277"/>
                  <a:pt x="16521" y="12250"/>
                  <a:pt x="17382" y="12250"/>
                </a:cubicBezTo>
                <a:cubicBezTo>
                  <a:pt x="17445" y="12250"/>
                  <a:pt x="17503" y="12249"/>
                  <a:pt x="17566" y="12248"/>
                </a:cubicBezTo>
                <a:cubicBezTo>
                  <a:pt x="18290" y="12233"/>
                  <a:pt x="18805" y="12214"/>
                  <a:pt x="19121" y="12192"/>
                </a:cubicBezTo>
                <a:cubicBezTo>
                  <a:pt x="19787" y="12114"/>
                  <a:pt x="20455" y="11912"/>
                  <a:pt x="20812" y="11678"/>
                </a:cubicBezTo>
                <a:cubicBezTo>
                  <a:pt x="21053" y="11520"/>
                  <a:pt x="21221" y="11326"/>
                  <a:pt x="21328" y="11114"/>
                </a:cubicBezTo>
                <a:cubicBezTo>
                  <a:pt x="21341" y="11083"/>
                  <a:pt x="21353" y="11053"/>
                  <a:pt x="21364" y="11022"/>
                </a:cubicBezTo>
                <a:cubicBezTo>
                  <a:pt x="21381" y="10979"/>
                  <a:pt x="21391" y="10934"/>
                  <a:pt x="21403" y="10889"/>
                </a:cubicBezTo>
                <a:cubicBezTo>
                  <a:pt x="21418" y="10823"/>
                  <a:pt x="21433" y="10757"/>
                  <a:pt x="21439" y="10685"/>
                </a:cubicBezTo>
                <a:cubicBezTo>
                  <a:pt x="21451" y="10548"/>
                  <a:pt x="21445" y="10424"/>
                  <a:pt x="21431" y="10308"/>
                </a:cubicBezTo>
                <a:cubicBezTo>
                  <a:pt x="21346" y="9863"/>
                  <a:pt x="21035" y="9414"/>
                  <a:pt x="20528" y="9044"/>
                </a:cubicBezTo>
                <a:cubicBezTo>
                  <a:pt x="20390" y="8949"/>
                  <a:pt x="20225" y="8851"/>
                  <a:pt x="20035" y="8750"/>
                </a:cubicBezTo>
                <a:cubicBezTo>
                  <a:pt x="19733" y="8597"/>
                  <a:pt x="19336" y="8411"/>
                  <a:pt x="18920" y="8241"/>
                </a:cubicBezTo>
                <a:cubicBezTo>
                  <a:pt x="18180" y="7939"/>
                  <a:pt x="17337" y="7532"/>
                  <a:pt x="16984" y="7320"/>
                </a:cubicBezTo>
                <a:cubicBezTo>
                  <a:pt x="16929" y="7287"/>
                  <a:pt x="16887" y="7259"/>
                  <a:pt x="16859" y="7237"/>
                </a:cubicBezTo>
                <a:cubicBezTo>
                  <a:pt x="16829" y="7214"/>
                  <a:pt x="16811" y="7199"/>
                  <a:pt x="16811" y="7188"/>
                </a:cubicBezTo>
                <a:cubicBezTo>
                  <a:pt x="16811" y="7187"/>
                  <a:pt x="16853" y="7146"/>
                  <a:pt x="16856" y="7143"/>
                </a:cubicBezTo>
                <a:cubicBezTo>
                  <a:pt x="16910" y="7065"/>
                  <a:pt x="17583" y="6431"/>
                  <a:pt x="18561" y="5528"/>
                </a:cubicBezTo>
                <a:cubicBezTo>
                  <a:pt x="18729" y="5369"/>
                  <a:pt x="19026" y="5098"/>
                  <a:pt x="19138" y="4988"/>
                </a:cubicBezTo>
                <a:cubicBezTo>
                  <a:pt x="19443" y="4687"/>
                  <a:pt x="19553" y="4555"/>
                  <a:pt x="19533" y="4525"/>
                </a:cubicBezTo>
                <a:cubicBezTo>
                  <a:pt x="19527" y="4515"/>
                  <a:pt x="19519" y="4511"/>
                  <a:pt x="19511" y="4504"/>
                </a:cubicBezTo>
                <a:cubicBezTo>
                  <a:pt x="19383" y="4513"/>
                  <a:pt x="19014" y="4801"/>
                  <a:pt x="18371" y="5397"/>
                </a:cubicBezTo>
                <a:cubicBezTo>
                  <a:pt x="17045" y="6626"/>
                  <a:pt x="16746" y="6909"/>
                  <a:pt x="16622" y="6937"/>
                </a:cubicBezTo>
                <a:cubicBezTo>
                  <a:pt x="16620" y="6937"/>
                  <a:pt x="16610" y="6945"/>
                  <a:pt x="16608" y="6945"/>
                </a:cubicBezTo>
                <a:cubicBezTo>
                  <a:pt x="16607" y="6945"/>
                  <a:pt x="16606" y="6943"/>
                  <a:pt x="16605" y="6943"/>
                </a:cubicBezTo>
                <a:cubicBezTo>
                  <a:pt x="16603" y="6943"/>
                  <a:pt x="16602" y="6942"/>
                  <a:pt x="16600" y="6942"/>
                </a:cubicBezTo>
                <a:cubicBezTo>
                  <a:pt x="16565" y="6941"/>
                  <a:pt x="16543" y="6918"/>
                  <a:pt x="16505" y="6895"/>
                </a:cubicBezTo>
                <a:cubicBezTo>
                  <a:pt x="16344" y="6795"/>
                  <a:pt x="16054" y="6407"/>
                  <a:pt x="16014" y="6239"/>
                </a:cubicBezTo>
                <a:cubicBezTo>
                  <a:pt x="16001" y="6180"/>
                  <a:pt x="16002" y="6152"/>
                  <a:pt x="16065" y="6139"/>
                </a:cubicBezTo>
                <a:lnTo>
                  <a:pt x="16065" y="6126"/>
                </a:lnTo>
                <a:lnTo>
                  <a:pt x="16170" y="6127"/>
                </a:lnTo>
                <a:lnTo>
                  <a:pt x="16184" y="6127"/>
                </a:lnTo>
                <a:cubicBezTo>
                  <a:pt x="16240" y="6126"/>
                  <a:pt x="16307" y="6127"/>
                  <a:pt x="16399" y="6127"/>
                </a:cubicBezTo>
                <a:cubicBezTo>
                  <a:pt x="16784" y="6129"/>
                  <a:pt x="16807" y="6123"/>
                  <a:pt x="16808" y="6013"/>
                </a:cubicBezTo>
                <a:cubicBezTo>
                  <a:pt x="16809" y="6009"/>
                  <a:pt x="16811" y="6006"/>
                  <a:pt x="16811" y="6002"/>
                </a:cubicBezTo>
                <a:cubicBezTo>
                  <a:pt x="16811" y="6002"/>
                  <a:pt x="16811" y="6000"/>
                  <a:pt x="16811" y="6000"/>
                </a:cubicBezTo>
                <a:cubicBezTo>
                  <a:pt x="16811" y="5882"/>
                  <a:pt x="16499" y="5145"/>
                  <a:pt x="16354" y="4918"/>
                </a:cubicBezTo>
                <a:cubicBezTo>
                  <a:pt x="16299" y="4832"/>
                  <a:pt x="16216" y="4870"/>
                  <a:pt x="15569" y="5291"/>
                </a:cubicBezTo>
                <a:cubicBezTo>
                  <a:pt x="15352" y="5431"/>
                  <a:pt x="15187" y="5544"/>
                  <a:pt x="15067" y="5636"/>
                </a:cubicBezTo>
                <a:cubicBezTo>
                  <a:pt x="14979" y="5705"/>
                  <a:pt x="14918" y="5763"/>
                  <a:pt x="14878" y="5811"/>
                </a:cubicBezTo>
                <a:cubicBezTo>
                  <a:pt x="14765" y="5955"/>
                  <a:pt x="14884" y="6008"/>
                  <a:pt x="15218" y="6034"/>
                </a:cubicBezTo>
                <a:cubicBezTo>
                  <a:pt x="15308" y="6041"/>
                  <a:pt x="15363" y="6047"/>
                  <a:pt x="15427" y="6053"/>
                </a:cubicBezTo>
                <a:cubicBezTo>
                  <a:pt x="15445" y="6054"/>
                  <a:pt x="15469" y="6057"/>
                  <a:pt x="15485" y="6057"/>
                </a:cubicBezTo>
                <a:cubicBezTo>
                  <a:pt x="15619" y="6057"/>
                  <a:pt x="15686" y="6070"/>
                  <a:pt x="15753" y="6139"/>
                </a:cubicBezTo>
                <a:cubicBezTo>
                  <a:pt x="15809" y="6182"/>
                  <a:pt x="15847" y="6244"/>
                  <a:pt x="15906" y="6361"/>
                </a:cubicBezTo>
                <a:cubicBezTo>
                  <a:pt x="15932" y="6415"/>
                  <a:pt x="15980" y="6485"/>
                  <a:pt x="16026" y="6553"/>
                </a:cubicBezTo>
                <a:cubicBezTo>
                  <a:pt x="16063" y="6611"/>
                  <a:pt x="16106" y="6667"/>
                  <a:pt x="16157" y="6734"/>
                </a:cubicBezTo>
                <a:cubicBezTo>
                  <a:pt x="16196" y="6785"/>
                  <a:pt x="16237" y="6840"/>
                  <a:pt x="16274" y="6880"/>
                </a:cubicBezTo>
                <a:lnTo>
                  <a:pt x="16508" y="7135"/>
                </a:lnTo>
                <a:lnTo>
                  <a:pt x="16048" y="7549"/>
                </a:lnTo>
                <a:cubicBezTo>
                  <a:pt x="15796" y="7776"/>
                  <a:pt x="15549" y="8000"/>
                  <a:pt x="15496" y="8046"/>
                </a:cubicBezTo>
                <a:cubicBezTo>
                  <a:pt x="15440" y="8095"/>
                  <a:pt x="15394" y="8095"/>
                  <a:pt x="15329" y="8067"/>
                </a:cubicBezTo>
                <a:cubicBezTo>
                  <a:pt x="15282" y="8060"/>
                  <a:pt x="15238" y="8029"/>
                  <a:pt x="15181" y="7985"/>
                </a:cubicBezTo>
                <a:cubicBezTo>
                  <a:pt x="15178" y="7983"/>
                  <a:pt x="15176" y="7983"/>
                  <a:pt x="15173" y="7981"/>
                </a:cubicBezTo>
                <a:cubicBezTo>
                  <a:pt x="15135" y="7956"/>
                  <a:pt x="15096" y="7935"/>
                  <a:pt x="15056" y="7915"/>
                </a:cubicBezTo>
                <a:cubicBezTo>
                  <a:pt x="15049" y="7911"/>
                  <a:pt x="15044" y="7908"/>
                  <a:pt x="15037" y="7904"/>
                </a:cubicBezTo>
                <a:cubicBezTo>
                  <a:pt x="15036" y="7904"/>
                  <a:pt x="15034" y="7904"/>
                  <a:pt x="15034" y="7904"/>
                </a:cubicBezTo>
                <a:cubicBezTo>
                  <a:pt x="14889" y="7838"/>
                  <a:pt x="14707" y="7798"/>
                  <a:pt x="14329" y="7746"/>
                </a:cubicBezTo>
                <a:cubicBezTo>
                  <a:pt x="13986" y="7698"/>
                  <a:pt x="13491" y="7643"/>
                  <a:pt x="13231" y="7622"/>
                </a:cubicBezTo>
                <a:lnTo>
                  <a:pt x="12760" y="7583"/>
                </a:lnTo>
                <a:lnTo>
                  <a:pt x="12707" y="7338"/>
                </a:lnTo>
                <a:cubicBezTo>
                  <a:pt x="12679" y="7203"/>
                  <a:pt x="12598" y="7017"/>
                  <a:pt x="12526" y="6925"/>
                </a:cubicBezTo>
                <a:cubicBezTo>
                  <a:pt x="12518" y="6915"/>
                  <a:pt x="12514" y="6907"/>
                  <a:pt x="12507" y="6898"/>
                </a:cubicBezTo>
                <a:cubicBezTo>
                  <a:pt x="12490" y="6877"/>
                  <a:pt x="12476" y="6853"/>
                  <a:pt x="12468" y="6832"/>
                </a:cubicBezTo>
                <a:cubicBezTo>
                  <a:pt x="12417" y="6728"/>
                  <a:pt x="12455" y="6623"/>
                  <a:pt x="12638" y="6205"/>
                </a:cubicBezTo>
                <a:cubicBezTo>
                  <a:pt x="12770" y="5901"/>
                  <a:pt x="12877" y="5608"/>
                  <a:pt x="12877" y="5554"/>
                </a:cubicBezTo>
                <a:cubicBezTo>
                  <a:pt x="12877" y="5531"/>
                  <a:pt x="12935" y="5446"/>
                  <a:pt x="13022" y="5333"/>
                </a:cubicBezTo>
                <a:cubicBezTo>
                  <a:pt x="13051" y="5295"/>
                  <a:pt x="13087" y="5253"/>
                  <a:pt x="13122" y="5210"/>
                </a:cubicBezTo>
                <a:cubicBezTo>
                  <a:pt x="13370" y="4904"/>
                  <a:pt x="13722" y="4510"/>
                  <a:pt x="13875" y="4380"/>
                </a:cubicBezTo>
                <a:lnTo>
                  <a:pt x="13939" y="4309"/>
                </a:lnTo>
                <a:lnTo>
                  <a:pt x="14081" y="4288"/>
                </a:lnTo>
                <a:cubicBezTo>
                  <a:pt x="14082" y="4288"/>
                  <a:pt x="14083" y="4288"/>
                  <a:pt x="14084" y="4288"/>
                </a:cubicBezTo>
                <a:cubicBezTo>
                  <a:pt x="14167" y="4270"/>
                  <a:pt x="14271" y="4251"/>
                  <a:pt x="14376" y="4238"/>
                </a:cubicBezTo>
                <a:cubicBezTo>
                  <a:pt x="14438" y="4230"/>
                  <a:pt x="14494" y="4221"/>
                  <a:pt x="14552" y="4211"/>
                </a:cubicBezTo>
                <a:cubicBezTo>
                  <a:pt x="14598" y="4202"/>
                  <a:pt x="14646" y="4194"/>
                  <a:pt x="14688" y="4185"/>
                </a:cubicBezTo>
                <a:cubicBezTo>
                  <a:pt x="14745" y="4172"/>
                  <a:pt x="14800" y="4160"/>
                  <a:pt x="14853" y="4145"/>
                </a:cubicBezTo>
                <a:cubicBezTo>
                  <a:pt x="14879" y="4137"/>
                  <a:pt x="14901" y="4128"/>
                  <a:pt x="14925" y="4120"/>
                </a:cubicBezTo>
                <a:cubicBezTo>
                  <a:pt x="15245" y="4016"/>
                  <a:pt x="15479" y="3858"/>
                  <a:pt x="15638" y="3640"/>
                </a:cubicBezTo>
                <a:cubicBezTo>
                  <a:pt x="15668" y="3595"/>
                  <a:pt x="15700" y="3552"/>
                  <a:pt x="15727" y="3497"/>
                </a:cubicBezTo>
                <a:cubicBezTo>
                  <a:pt x="15753" y="3445"/>
                  <a:pt x="15771" y="3392"/>
                  <a:pt x="15792" y="3339"/>
                </a:cubicBezTo>
                <a:cubicBezTo>
                  <a:pt x="15821" y="3259"/>
                  <a:pt x="15852" y="3177"/>
                  <a:pt x="15858" y="3118"/>
                </a:cubicBezTo>
                <a:cubicBezTo>
                  <a:pt x="15860" y="3112"/>
                  <a:pt x="15863" y="3104"/>
                  <a:pt x="15864" y="3098"/>
                </a:cubicBezTo>
                <a:cubicBezTo>
                  <a:pt x="15871" y="3014"/>
                  <a:pt x="15852" y="2960"/>
                  <a:pt x="15806" y="2960"/>
                </a:cubicBezTo>
                <a:cubicBezTo>
                  <a:pt x="15791" y="2960"/>
                  <a:pt x="15747" y="2983"/>
                  <a:pt x="15702" y="3011"/>
                </a:cubicBezTo>
                <a:cubicBezTo>
                  <a:pt x="15684" y="3023"/>
                  <a:pt x="15671" y="3034"/>
                  <a:pt x="15649" y="3048"/>
                </a:cubicBezTo>
                <a:cubicBezTo>
                  <a:pt x="15600" y="3083"/>
                  <a:pt x="15546" y="3120"/>
                  <a:pt x="15491" y="3166"/>
                </a:cubicBezTo>
                <a:cubicBezTo>
                  <a:pt x="15275" y="3343"/>
                  <a:pt x="14771" y="3568"/>
                  <a:pt x="14543" y="3608"/>
                </a:cubicBezTo>
                <a:cubicBezTo>
                  <a:pt x="14530" y="3610"/>
                  <a:pt x="14516" y="3615"/>
                  <a:pt x="14504" y="3616"/>
                </a:cubicBezTo>
                <a:cubicBezTo>
                  <a:pt x="14479" y="3618"/>
                  <a:pt x="14462" y="3615"/>
                  <a:pt x="14449" y="3609"/>
                </a:cubicBezTo>
                <a:cubicBezTo>
                  <a:pt x="14447" y="3609"/>
                  <a:pt x="14442" y="3610"/>
                  <a:pt x="14440" y="3609"/>
                </a:cubicBezTo>
                <a:cubicBezTo>
                  <a:pt x="14424" y="3600"/>
                  <a:pt x="14408" y="3569"/>
                  <a:pt x="14393" y="3529"/>
                </a:cubicBezTo>
                <a:cubicBezTo>
                  <a:pt x="14377" y="3488"/>
                  <a:pt x="14360" y="3437"/>
                  <a:pt x="14354" y="3384"/>
                </a:cubicBezTo>
                <a:lnTo>
                  <a:pt x="14340" y="3248"/>
                </a:lnTo>
                <a:cubicBezTo>
                  <a:pt x="14315" y="3218"/>
                  <a:pt x="14256" y="3195"/>
                  <a:pt x="14109" y="3173"/>
                </a:cubicBezTo>
                <a:cubicBezTo>
                  <a:pt x="14101" y="3171"/>
                  <a:pt x="14078" y="3170"/>
                  <a:pt x="14070" y="3169"/>
                </a:cubicBezTo>
                <a:lnTo>
                  <a:pt x="13861" y="3148"/>
                </a:lnTo>
                <a:cubicBezTo>
                  <a:pt x="13601" y="3124"/>
                  <a:pt x="12284" y="3015"/>
                  <a:pt x="10933" y="2908"/>
                </a:cubicBezTo>
                <a:lnTo>
                  <a:pt x="9353" y="2784"/>
                </a:lnTo>
                <a:cubicBezTo>
                  <a:pt x="8631" y="2736"/>
                  <a:pt x="8374" y="2755"/>
                  <a:pt x="8158" y="2839"/>
                </a:cubicBezTo>
                <a:lnTo>
                  <a:pt x="7926" y="2932"/>
                </a:lnTo>
                <a:lnTo>
                  <a:pt x="7378" y="3150"/>
                </a:lnTo>
                <a:lnTo>
                  <a:pt x="7013" y="3005"/>
                </a:lnTo>
                <a:cubicBezTo>
                  <a:pt x="6872" y="2949"/>
                  <a:pt x="6763" y="2894"/>
                  <a:pt x="6689" y="2849"/>
                </a:cubicBezTo>
                <a:cubicBezTo>
                  <a:pt x="6660" y="2831"/>
                  <a:pt x="6617" y="2811"/>
                  <a:pt x="6611" y="2802"/>
                </a:cubicBezTo>
                <a:cubicBezTo>
                  <a:pt x="6611" y="2802"/>
                  <a:pt x="6614" y="2799"/>
                  <a:pt x="6614" y="2799"/>
                </a:cubicBezTo>
                <a:cubicBezTo>
                  <a:pt x="6614" y="2798"/>
                  <a:pt x="6609" y="2796"/>
                  <a:pt x="6609" y="2795"/>
                </a:cubicBezTo>
                <a:cubicBezTo>
                  <a:pt x="6585" y="2759"/>
                  <a:pt x="6783" y="2450"/>
                  <a:pt x="7052" y="2109"/>
                </a:cubicBezTo>
                <a:cubicBezTo>
                  <a:pt x="7388" y="1681"/>
                  <a:pt x="7553" y="1396"/>
                  <a:pt x="7592" y="1170"/>
                </a:cubicBezTo>
                <a:cubicBezTo>
                  <a:pt x="7599" y="1096"/>
                  <a:pt x="7597" y="1037"/>
                  <a:pt x="7589" y="987"/>
                </a:cubicBezTo>
                <a:cubicBezTo>
                  <a:pt x="7586" y="967"/>
                  <a:pt x="7585" y="946"/>
                  <a:pt x="7578" y="927"/>
                </a:cubicBezTo>
                <a:cubicBezTo>
                  <a:pt x="7565" y="884"/>
                  <a:pt x="7544" y="850"/>
                  <a:pt x="7514" y="819"/>
                </a:cubicBezTo>
                <a:cubicBezTo>
                  <a:pt x="7451" y="767"/>
                  <a:pt x="7343" y="721"/>
                  <a:pt x="7157" y="674"/>
                </a:cubicBezTo>
                <a:cubicBezTo>
                  <a:pt x="6943" y="619"/>
                  <a:pt x="6696" y="599"/>
                  <a:pt x="6441" y="605"/>
                </a:cubicBezTo>
                <a:cubicBezTo>
                  <a:pt x="6365" y="608"/>
                  <a:pt x="6287" y="612"/>
                  <a:pt x="6207" y="619"/>
                </a:cubicBezTo>
                <a:cubicBezTo>
                  <a:pt x="6179" y="622"/>
                  <a:pt x="6150" y="624"/>
                  <a:pt x="6121" y="627"/>
                </a:cubicBezTo>
                <a:cubicBezTo>
                  <a:pt x="6037" y="636"/>
                  <a:pt x="5953" y="647"/>
                  <a:pt x="5868" y="661"/>
                </a:cubicBezTo>
                <a:cubicBezTo>
                  <a:pt x="5739" y="685"/>
                  <a:pt x="5610" y="714"/>
                  <a:pt x="5483" y="751"/>
                </a:cubicBezTo>
                <a:cubicBezTo>
                  <a:pt x="5295" y="806"/>
                  <a:pt x="5209" y="828"/>
                  <a:pt x="5140" y="837"/>
                </a:cubicBezTo>
                <a:cubicBezTo>
                  <a:pt x="5123" y="842"/>
                  <a:pt x="5105" y="847"/>
                  <a:pt x="5087" y="853"/>
                </a:cubicBezTo>
                <a:cubicBezTo>
                  <a:pt x="5086" y="853"/>
                  <a:pt x="5070" y="842"/>
                  <a:pt x="5068" y="841"/>
                </a:cubicBezTo>
                <a:cubicBezTo>
                  <a:pt x="5022" y="837"/>
                  <a:pt x="4990" y="820"/>
                  <a:pt x="4940" y="783"/>
                </a:cubicBezTo>
                <a:cubicBezTo>
                  <a:pt x="4871" y="733"/>
                  <a:pt x="4604" y="537"/>
                  <a:pt x="4349" y="347"/>
                </a:cubicBezTo>
                <a:lnTo>
                  <a:pt x="3887" y="0"/>
                </a:lnTo>
                <a:lnTo>
                  <a:pt x="3547" y="0"/>
                </a:lnTo>
                <a:close/>
                <a:moveTo>
                  <a:pt x="6129" y="3313"/>
                </a:moveTo>
                <a:lnTo>
                  <a:pt x="6308" y="3443"/>
                </a:lnTo>
                <a:cubicBezTo>
                  <a:pt x="6511" y="3591"/>
                  <a:pt x="6556" y="3525"/>
                  <a:pt x="5907" y="4019"/>
                </a:cubicBezTo>
                <a:cubicBezTo>
                  <a:pt x="5623" y="4235"/>
                  <a:pt x="5623" y="4235"/>
                  <a:pt x="5817" y="4235"/>
                </a:cubicBezTo>
                <a:cubicBezTo>
                  <a:pt x="6245" y="4235"/>
                  <a:pt x="6512" y="4294"/>
                  <a:pt x="6617" y="4412"/>
                </a:cubicBezTo>
                <a:cubicBezTo>
                  <a:pt x="6675" y="4478"/>
                  <a:pt x="6994" y="4917"/>
                  <a:pt x="7325" y="5389"/>
                </a:cubicBezTo>
                <a:cubicBezTo>
                  <a:pt x="7735" y="5976"/>
                  <a:pt x="8001" y="6292"/>
                  <a:pt x="8160" y="6384"/>
                </a:cubicBezTo>
                <a:cubicBezTo>
                  <a:pt x="8289" y="6458"/>
                  <a:pt x="8392" y="6542"/>
                  <a:pt x="8392" y="6569"/>
                </a:cubicBezTo>
                <a:cubicBezTo>
                  <a:pt x="8392" y="6597"/>
                  <a:pt x="8479" y="6573"/>
                  <a:pt x="8584" y="6516"/>
                </a:cubicBezTo>
                <a:lnTo>
                  <a:pt x="8773" y="6413"/>
                </a:lnTo>
                <a:lnTo>
                  <a:pt x="8868" y="6518"/>
                </a:lnTo>
                <a:lnTo>
                  <a:pt x="8966" y="6621"/>
                </a:lnTo>
                <a:lnTo>
                  <a:pt x="9141" y="6493"/>
                </a:lnTo>
                <a:lnTo>
                  <a:pt x="9317" y="6366"/>
                </a:lnTo>
                <a:lnTo>
                  <a:pt x="9448" y="6474"/>
                </a:lnTo>
                <a:cubicBezTo>
                  <a:pt x="9575" y="6579"/>
                  <a:pt x="9569" y="6586"/>
                  <a:pt x="9250" y="6759"/>
                </a:cubicBezTo>
                <a:lnTo>
                  <a:pt x="8924" y="6937"/>
                </a:lnTo>
                <a:lnTo>
                  <a:pt x="9088" y="7122"/>
                </a:lnTo>
                <a:cubicBezTo>
                  <a:pt x="9178" y="7225"/>
                  <a:pt x="9376" y="7436"/>
                  <a:pt x="9531" y="7591"/>
                </a:cubicBezTo>
                <a:lnTo>
                  <a:pt x="9815" y="7875"/>
                </a:lnTo>
                <a:lnTo>
                  <a:pt x="9241" y="8033"/>
                </a:lnTo>
                <a:cubicBezTo>
                  <a:pt x="8833" y="8146"/>
                  <a:pt x="8605" y="8243"/>
                  <a:pt x="8445" y="8371"/>
                </a:cubicBezTo>
                <a:cubicBezTo>
                  <a:pt x="8295" y="8491"/>
                  <a:pt x="8135" y="8562"/>
                  <a:pt x="7971" y="8581"/>
                </a:cubicBezTo>
                <a:cubicBezTo>
                  <a:pt x="7835" y="8597"/>
                  <a:pt x="7335" y="8619"/>
                  <a:pt x="6859" y="8631"/>
                </a:cubicBezTo>
                <a:cubicBezTo>
                  <a:pt x="5423" y="8666"/>
                  <a:pt x="4516" y="8481"/>
                  <a:pt x="3795" y="8004"/>
                </a:cubicBezTo>
                <a:cubicBezTo>
                  <a:pt x="3595" y="7872"/>
                  <a:pt x="3362" y="7656"/>
                  <a:pt x="3276" y="7523"/>
                </a:cubicBezTo>
                <a:cubicBezTo>
                  <a:pt x="2988" y="7078"/>
                  <a:pt x="3127" y="6153"/>
                  <a:pt x="3561" y="5616"/>
                </a:cubicBezTo>
                <a:cubicBezTo>
                  <a:pt x="3666" y="5486"/>
                  <a:pt x="3750" y="5361"/>
                  <a:pt x="3750" y="5339"/>
                </a:cubicBezTo>
                <a:cubicBezTo>
                  <a:pt x="3750" y="5317"/>
                  <a:pt x="3840" y="5255"/>
                  <a:pt x="3948" y="5201"/>
                </a:cubicBezTo>
                <a:cubicBezTo>
                  <a:pt x="4058" y="5145"/>
                  <a:pt x="4146" y="5052"/>
                  <a:pt x="4146" y="4989"/>
                </a:cubicBezTo>
                <a:cubicBezTo>
                  <a:pt x="4146" y="4878"/>
                  <a:pt x="4091" y="4836"/>
                  <a:pt x="3797" y="4719"/>
                </a:cubicBezTo>
                <a:cubicBezTo>
                  <a:pt x="3572" y="4628"/>
                  <a:pt x="3692" y="4527"/>
                  <a:pt x="4121" y="4444"/>
                </a:cubicBezTo>
                <a:cubicBezTo>
                  <a:pt x="4613" y="4349"/>
                  <a:pt x="5147" y="4081"/>
                  <a:pt x="5692" y="3655"/>
                </a:cubicBezTo>
                <a:lnTo>
                  <a:pt x="6129" y="3313"/>
                </a:lnTo>
                <a:close/>
                <a:moveTo>
                  <a:pt x="16658" y="7324"/>
                </a:moveTo>
                <a:lnTo>
                  <a:pt x="17129" y="7577"/>
                </a:lnTo>
                <a:cubicBezTo>
                  <a:pt x="17387" y="7715"/>
                  <a:pt x="18086" y="8027"/>
                  <a:pt x="18681" y="8271"/>
                </a:cubicBezTo>
                <a:cubicBezTo>
                  <a:pt x="20018" y="8820"/>
                  <a:pt x="20497" y="9100"/>
                  <a:pt x="20857" y="9532"/>
                </a:cubicBezTo>
                <a:cubicBezTo>
                  <a:pt x="21210" y="9957"/>
                  <a:pt x="21325" y="10269"/>
                  <a:pt x="21280" y="10699"/>
                </a:cubicBezTo>
                <a:cubicBezTo>
                  <a:pt x="21237" y="11120"/>
                  <a:pt x="20994" y="11418"/>
                  <a:pt x="20486" y="11689"/>
                </a:cubicBezTo>
                <a:cubicBezTo>
                  <a:pt x="19763" y="12075"/>
                  <a:pt x="19444" y="12122"/>
                  <a:pt x="17243" y="12161"/>
                </a:cubicBezTo>
                <a:cubicBezTo>
                  <a:pt x="15681" y="12189"/>
                  <a:pt x="15371" y="12206"/>
                  <a:pt x="14967" y="12290"/>
                </a:cubicBezTo>
                <a:cubicBezTo>
                  <a:pt x="14710" y="12344"/>
                  <a:pt x="14419" y="12419"/>
                  <a:pt x="14321" y="12456"/>
                </a:cubicBezTo>
                <a:cubicBezTo>
                  <a:pt x="14107" y="12537"/>
                  <a:pt x="14144" y="12540"/>
                  <a:pt x="13891" y="12426"/>
                </a:cubicBezTo>
                <a:cubicBezTo>
                  <a:pt x="13764" y="12368"/>
                  <a:pt x="13567" y="12332"/>
                  <a:pt x="13379" y="12332"/>
                </a:cubicBezTo>
                <a:cubicBezTo>
                  <a:pt x="12951" y="12333"/>
                  <a:pt x="12795" y="12241"/>
                  <a:pt x="12888" y="12045"/>
                </a:cubicBezTo>
                <a:cubicBezTo>
                  <a:pt x="12929" y="11961"/>
                  <a:pt x="12985" y="11774"/>
                  <a:pt x="13017" y="11628"/>
                </a:cubicBezTo>
                <a:lnTo>
                  <a:pt x="13075" y="11362"/>
                </a:lnTo>
                <a:lnTo>
                  <a:pt x="13557" y="11328"/>
                </a:lnTo>
                <a:cubicBezTo>
                  <a:pt x="13823" y="11309"/>
                  <a:pt x="14248" y="11257"/>
                  <a:pt x="14502" y="11212"/>
                </a:cubicBezTo>
                <a:lnTo>
                  <a:pt x="14961" y="11131"/>
                </a:lnTo>
                <a:lnTo>
                  <a:pt x="14986" y="10769"/>
                </a:lnTo>
                <a:cubicBezTo>
                  <a:pt x="15000" y="10569"/>
                  <a:pt x="15035" y="10392"/>
                  <a:pt x="15064" y="10375"/>
                </a:cubicBezTo>
                <a:cubicBezTo>
                  <a:pt x="15094" y="10358"/>
                  <a:pt x="15404" y="10425"/>
                  <a:pt x="15750" y="10522"/>
                </a:cubicBezTo>
                <a:cubicBezTo>
                  <a:pt x="16566" y="10751"/>
                  <a:pt x="17150" y="10839"/>
                  <a:pt x="18071" y="10870"/>
                </a:cubicBezTo>
                <a:cubicBezTo>
                  <a:pt x="18986" y="10901"/>
                  <a:pt x="19421" y="10841"/>
                  <a:pt x="19778" y="10635"/>
                </a:cubicBezTo>
                <a:cubicBezTo>
                  <a:pt x="19995" y="10509"/>
                  <a:pt x="20038" y="10451"/>
                  <a:pt x="20038" y="10282"/>
                </a:cubicBezTo>
                <a:cubicBezTo>
                  <a:pt x="20038" y="9860"/>
                  <a:pt x="19321" y="9492"/>
                  <a:pt x="17474" y="8968"/>
                </a:cubicBezTo>
                <a:cubicBezTo>
                  <a:pt x="16455" y="8678"/>
                  <a:pt x="16160" y="8572"/>
                  <a:pt x="15953" y="8423"/>
                </a:cubicBezTo>
                <a:cubicBezTo>
                  <a:pt x="15812" y="8321"/>
                  <a:pt x="15713" y="8210"/>
                  <a:pt x="15736" y="8176"/>
                </a:cubicBezTo>
                <a:cubicBezTo>
                  <a:pt x="15758" y="8143"/>
                  <a:pt x="15976" y="7938"/>
                  <a:pt x="16218" y="7720"/>
                </a:cubicBezTo>
                <a:lnTo>
                  <a:pt x="16658" y="7324"/>
                </a:lnTo>
                <a:close/>
              </a:path>
            </a:pathLst>
          </a:cu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59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5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5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58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58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p:tmAbs val="0"/>
                                  </p:iterate>
                                  <p:childTnLst>
                                    <p:set>
                                      <p:cBhvr>
                                        <p:cTn id="34" fill="hold"/>
                                        <p:tgtEl>
                                          <p:spTgt spid="5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 grpId="0" animBg="1" advAuto="0"/>
      <p:bldP spid="580" grpId="0" animBg="1" advAuto="0"/>
      <p:bldP spid="583" grpId="0" animBg="1" advAuto="0"/>
      <p:bldP spid="586" grpId="0" animBg="1" advAuto="0"/>
      <p:bldP spid="589" grpId="0" animBg="1" advAuto="0"/>
      <p:bldP spid="592" grpId="0" animBg="1" advAuto="0"/>
      <p:bldP spid="595" grpId="0" animBg="1" advAuto="0"/>
      <p:bldP spid="596"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Learning Objectives for this Lesson"/>
          <p:cNvSpPr txBox="1">
            <a:spLocks noGrp="1"/>
          </p:cNvSpPr>
          <p:nvPr>
            <p:ph type="title"/>
          </p:nvPr>
        </p:nvSpPr>
        <p:spPr>
          <a:prstGeom prst="rect">
            <a:avLst/>
          </a:prstGeom>
        </p:spPr>
        <p:txBody>
          <a:bodyPr/>
          <a:lstStyle/>
          <a:p>
            <a:r>
              <a:t>Learning Objectives for this Lesson</a:t>
            </a:r>
          </a:p>
        </p:txBody>
      </p:sp>
      <p:sp>
        <p:nvSpPr>
          <p:cNvPr id="659" name="By the end of this lesson, you should be able to…"/>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By the end of this lesson, you should be able to…</a:t>
            </a:r>
          </a:p>
        </p:txBody>
      </p:sp>
      <p:sp>
        <p:nvSpPr>
          <p:cNvPr id="660" name="Characterize the benefits of replication and partitioning in distributed systems…"/>
          <p:cNvSpPr txBox="1">
            <a:spLocks noGrp="1"/>
          </p:cNvSpPr>
          <p:nvPr>
            <p:ph type="body" idx="1"/>
          </p:nvPr>
        </p:nvSpPr>
        <p:spPr>
          <a:prstGeom prst="rect">
            <a:avLst/>
          </a:prstGeom>
        </p:spPr>
        <p:txBody>
          <a:bodyPr/>
          <a:lstStyle/>
          <a:p>
            <a:pPr marL="698500" indent="-698500">
              <a:buSzPct val="123000"/>
              <a:buChar char="•"/>
            </a:pPr>
            <a:r>
              <a:t>Characterize the benefits of replication and partitioning in distributed systems</a:t>
            </a:r>
          </a:p>
          <a:p>
            <a:pPr marL="698500" indent="-698500">
              <a:buSzPct val="123000"/>
              <a:buChar char="•"/>
            </a:pPr>
            <a:r>
              <a:t>Evaluate the tradeoffs between consistency and availability in distributed systems</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6" name="Network Partitions"/>
          <p:cNvSpPr txBox="1">
            <a:spLocks noGrp="1"/>
          </p:cNvSpPr>
          <p:nvPr>
            <p:ph type="title"/>
          </p:nvPr>
        </p:nvSpPr>
        <p:spPr>
          <a:prstGeom prst="rect">
            <a:avLst/>
          </a:prstGeom>
        </p:spPr>
        <p:txBody>
          <a:bodyPr/>
          <a:lstStyle/>
          <a:p>
            <a:r>
              <a:rPr dirty="0"/>
              <a:t>Network Partitions</a:t>
            </a:r>
            <a:r>
              <a:rPr lang="en-US" dirty="0"/>
              <a:t> (HIDE?)</a:t>
            </a:r>
            <a:endParaRPr dirty="0"/>
          </a:p>
        </p:txBody>
      </p:sp>
      <p:sp>
        <p:nvSpPr>
          <p:cNvPr id="527" name="The network might fail arbitrarily!"/>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The network might fail </a:t>
            </a:r>
            <a:r>
              <a:rPr i="1"/>
              <a:t>arbitrarily!</a:t>
            </a:r>
          </a:p>
        </p:txBody>
      </p:sp>
      <p:pic>
        <p:nvPicPr>
          <p:cNvPr id="528" name="Image" descr="Image"/>
          <p:cNvPicPr>
            <a:picLocks noChangeAspect="1"/>
          </p:cNvPicPr>
          <p:nvPr/>
        </p:nvPicPr>
        <p:blipFill>
          <a:blip r:embed="rId2"/>
          <a:stretch>
            <a:fillRect/>
          </a:stretch>
        </p:blipFill>
        <p:spPr>
          <a:xfrm>
            <a:off x="6541446" y="7210005"/>
            <a:ext cx="3540740" cy="3540740"/>
          </a:xfrm>
          <a:prstGeom prst="rect">
            <a:avLst/>
          </a:prstGeom>
          <a:ln w="12700">
            <a:miter lim="400000"/>
          </a:ln>
        </p:spPr>
      </p:pic>
      <p:sp>
        <p:nvSpPr>
          <p:cNvPr id="529" name="A"/>
          <p:cNvSpPr/>
          <p:nvPr/>
        </p:nvSpPr>
        <p:spPr>
          <a:xfrm>
            <a:off x="6894174" y="9499062"/>
            <a:ext cx="854984"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530" name="B"/>
          <p:cNvSpPr/>
          <p:nvPr/>
        </p:nvSpPr>
        <p:spPr>
          <a:xfrm>
            <a:off x="8742150" y="9499062"/>
            <a:ext cx="854983"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531" name="Image" descr="Image"/>
          <p:cNvPicPr>
            <a:picLocks noChangeAspect="1"/>
          </p:cNvPicPr>
          <p:nvPr/>
        </p:nvPicPr>
        <p:blipFill>
          <a:blip r:embed="rId3"/>
          <a:stretch>
            <a:fillRect/>
          </a:stretch>
        </p:blipFill>
        <p:spPr>
          <a:xfrm>
            <a:off x="7016115" y="3533266"/>
            <a:ext cx="2591402" cy="2591402"/>
          </a:xfrm>
          <a:prstGeom prst="rect">
            <a:avLst/>
          </a:prstGeom>
          <a:ln w="12700">
            <a:miter lim="400000"/>
          </a:ln>
        </p:spPr>
      </p:pic>
      <p:pic>
        <p:nvPicPr>
          <p:cNvPr id="532" name="Image" descr="Image"/>
          <p:cNvPicPr>
            <a:picLocks noChangeAspect="1"/>
          </p:cNvPicPr>
          <p:nvPr/>
        </p:nvPicPr>
        <p:blipFill>
          <a:blip r:embed="rId2"/>
          <a:stretch>
            <a:fillRect/>
          </a:stretch>
        </p:blipFill>
        <p:spPr>
          <a:xfrm>
            <a:off x="14036682" y="7210005"/>
            <a:ext cx="3540740" cy="3540740"/>
          </a:xfrm>
          <a:prstGeom prst="rect">
            <a:avLst/>
          </a:prstGeom>
          <a:ln w="12700">
            <a:miter lim="400000"/>
          </a:ln>
        </p:spPr>
      </p:pic>
      <p:sp>
        <p:nvSpPr>
          <p:cNvPr id="533" name="A"/>
          <p:cNvSpPr/>
          <p:nvPr/>
        </p:nvSpPr>
        <p:spPr>
          <a:xfrm>
            <a:off x="14389410" y="9499062"/>
            <a:ext cx="854983"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534" name="B"/>
          <p:cNvSpPr/>
          <p:nvPr/>
        </p:nvSpPr>
        <p:spPr>
          <a:xfrm>
            <a:off x="16237385" y="9499062"/>
            <a:ext cx="854984"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535" name="Image" descr="Image"/>
          <p:cNvPicPr>
            <a:picLocks noChangeAspect="1"/>
          </p:cNvPicPr>
          <p:nvPr/>
        </p:nvPicPr>
        <p:blipFill>
          <a:blip r:embed="rId3"/>
          <a:stretch>
            <a:fillRect/>
          </a:stretch>
        </p:blipFill>
        <p:spPr>
          <a:xfrm>
            <a:off x="14511351" y="3533266"/>
            <a:ext cx="2591402" cy="2591402"/>
          </a:xfrm>
          <a:prstGeom prst="rect">
            <a:avLst/>
          </a:prstGeom>
          <a:ln w="12700">
            <a:miter lim="400000"/>
          </a:ln>
        </p:spPr>
      </p:pic>
      <p:grpSp>
        <p:nvGrpSpPr>
          <p:cNvPr id="538" name="Group"/>
          <p:cNvGrpSpPr/>
          <p:nvPr/>
        </p:nvGrpSpPr>
        <p:grpSpPr>
          <a:xfrm>
            <a:off x="6236368" y="5789548"/>
            <a:ext cx="1330994" cy="2087906"/>
            <a:chOff x="1222692" y="0"/>
            <a:chExt cx="1330993" cy="2087904"/>
          </a:xfrm>
        </p:grpSpPr>
        <p:sp>
          <p:nvSpPr>
            <p:cNvPr id="536" name="Line"/>
            <p:cNvSpPr/>
            <p:nvPr/>
          </p:nvSpPr>
          <p:spPr>
            <a:xfrm flipH="1">
              <a:off x="2553686"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537" name="Set A=5"/>
            <p:cNvSpPr/>
            <p:nvPr/>
          </p:nvSpPr>
          <p:spPr>
            <a:xfrm>
              <a:off x="1222692" y="81790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grpSp>
      <p:sp>
        <p:nvSpPr>
          <p:cNvPr id="539" name="6"/>
          <p:cNvSpPr txBox="1"/>
          <p:nvPr/>
        </p:nvSpPr>
        <p:spPr>
          <a:xfrm>
            <a:off x="7067348" y="10443661"/>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540" name="7"/>
          <p:cNvSpPr txBox="1"/>
          <p:nvPr/>
        </p:nvSpPr>
        <p:spPr>
          <a:xfrm>
            <a:off x="8915323" y="10443661"/>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541" name="7"/>
          <p:cNvSpPr txBox="1"/>
          <p:nvPr/>
        </p:nvSpPr>
        <p:spPr>
          <a:xfrm>
            <a:off x="16410559" y="10443661"/>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542" name="6"/>
          <p:cNvSpPr txBox="1"/>
          <p:nvPr/>
        </p:nvSpPr>
        <p:spPr>
          <a:xfrm>
            <a:off x="14562584" y="10443661"/>
            <a:ext cx="50863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543" name="5"/>
          <p:cNvSpPr txBox="1"/>
          <p:nvPr/>
        </p:nvSpPr>
        <p:spPr>
          <a:xfrm>
            <a:off x="7067348" y="10443661"/>
            <a:ext cx="508636" cy="90487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A92633"/>
                </a:solidFill>
                <a:latin typeface="Helvetica Light"/>
                <a:ea typeface="Helvetica Light"/>
                <a:cs typeface="Helvetica Light"/>
                <a:sym typeface="Helvetica Light"/>
              </a:defRPr>
            </a:lvl1pPr>
          </a:lstStyle>
          <a:p>
            <a:r>
              <a:t>5</a:t>
            </a:r>
          </a:p>
        </p:txBody>
      </p:sp>
      <p:grpSp>
        <p:nvGrpSpPr>
          <p:cNvPr id="546" name="Group"/>
          <p:cNvGrpSpPr/>
          <p:nvPr/>
        </p:nvGrpSpPr>
        <p:grpSpPr>
          <a:xfrm>
            <a:off x="8964152" y="5789548"/>
            <a:ext cx="2196809" cy="2224850"/>
            <a:chOff x="0" y="0"/>
            <a:chExt cx="2196807" cy="2224848"/>
          </a:xfrm>
        </p:grpSpPr>
        <p:sp>
          <p:nvSpPr>
            <p:cNvPr id="544" name="“OK”!"/>
            <p:cNvSpPr/>
            <p:nvPr/>
          </p:nvSpPr>
          <p:spPr>
            <a:xfrm>
              <a:off x="926807" y="954848"/>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“OK”!</a:t>
              </a:r>
            </a:p>
          </p:txBody>
        </p:sp>
        <p:sp>
          <p:nvSpPr>
            <p:cNvPr id="545"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sp>
        <p:nvSpPr>
          <p:cNvPr id="547" name="Line"/>
          <p:cNvSpPr/>
          <p:nvPr/>
        </p:nvSpPr>
        <p:spPr>
          <a:xfrm>
            <a:off x="9719886" y="8517981"/>
            <a:ext cx="4590890"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48" name="Set A=5"/>
          <p:cNvSpPr txBox="1"/>
          <p:nvPr/>
        </p:nvSpPr>
        <p:spPr>
          <a:xfrm>
            <a:off x="11149780" y="7637859"/>
            <a:ext cx="244538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pic>
        <p:nvPicPr>
          <p:cNvPr id="549" name="Image" descr="Image"/>
          <p:cNvPicPr>
            <a:picLocks noChangeAspect="1"/>
          </p:cNvPicPr>
          <p:nvPr/>
        </p:nvPicPr>
        <p:blipFill>
          <a:blip r:embed="rId4"/>
          <a:stretch>
            <a:fillRect/>
          </a:stretch>
        </p:blipFill>
        <p:spPr>
          <a:xfrm>
            <a:off x="11547802" y="8614798"/>
            <a:ext cx="1288395" cy="1288395"/>
          </a:xfrm>
          <a:prstGeom prst="rect">
            <a:avLst/>
          </a:prstGeom>
          <a:ln w="12700">
            <a:miter lim="400000"/>
          </a:ln>
        </p:spPr>
      </p:pic>
      <p:sp>
        <p:nvSpPr>
          <p:cNvPr id="550" name="Assume replica failed"/>
          <p:cNvSpPr txBox="1"/>
          <p:nvPr/>
        </p:nvSpPr>
        <p:spPr>
          <a:xfrm>
            <a:off x="10199757" y="8647239"/>
            <a:ext cx="3984486" cy="1666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Assume replica failed</a:t>
            </a:r>
          </a:p>
        </p:txBody>
      </p:sp>
      <p:grpSp>
        <p:nvGrpSpPr>
          <p:cNvPr id="553" name="Group"/>
          <p:cNvGrpSpPr/>
          <p:nvPr/>
        </p:nvGrpSpPr>
        <p:grpSpPr>
          <a:xfrm>
            <a:off x="13883679" y="5903151"/>
            <a:ext cx="1330994" cy="2087905"/>
            <a:chOff x="1136649" y="0"/>
            <a:chExt cx="1330993" cy="2087904"/>
          </a:xfrm>
        </p:grpSpPr>
        <p:sp>
          <p:nvSpPr>
            <p:cNvPr id="551" name="Line"/>
            <p:cNvSpPr/>
            <p:nvPr/>
          </p:nvSpPr>
          <p:spPr>
            <a:xfrm flipH="1">
              <a:off x="2467643"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552" name="Read A"/>
            <p:cNvSpPr/>
            <p:nvPr/>
          </p:nvSpPr>
          <p:spPr>
            <a:xfrm>
              <a:off x="1136649" y="81790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Read A</a:t>
              </a:r>
            </a:p>
          </p:txBody>
        </p:sp>
      </p:grpSp>
      <p:grpSp>
        <p:nvGrpSpPr>
          <p:cNvPr id="556" name="Group"/>
          <p:cNvGrpSpPr/>
          <p:nvPr/>
        </p:nvGrpSpPr>
        <p:grpSpPr>
          <a:xfrm>
            <a:off x="16192916" y="5903151"/>
            <a:ext cx="2196809" cy="2224850"/>
            <a:chOff x="0" y="0"/>
            <a:chExt cx="2196807" cy="2224848"/>
          </a:xfrm>
        </p:grpSpPr>
        <p:sp>
          <p:nvSpPr>
            <p:cNvPr id="554" name="“6”!"/>
            <p:cNvSpPr/>
            <p:nvPr/>
          </p:nvSpPr>
          <p:spPr>
            <a:xfrm>
              <a:off x="926807" y="954848"/>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555"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43"/>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548"/>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547"/>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54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xit" presetSubtype="4" fill="hold" grpId="1" nodeType="clickEffect">
                                  <p:stCondLst>
                                    <p:cond delay="0"/>
                                  </p:stCondLst>
                                  <p:iterate>
                                    <p:tmAbs val="0"/>
                                  </p:iterate>
                                  <p:childTnLst>
                                    <p:animEffect transition="out" filter="wipe(down)">
                                      <p:cBhvr>
                                        <p:cTn id="23" dur="8000" fill="hold"/>
                                        <p:tgtEl>
                                          <p:spTgt spid="547"/>
                                        </p:tgtEl>
                                      </p:cBhvr>
                                    </p:animEffect>
                                    <p:set>
                                      <p:cBhvr>
                                        <p:cTn id="24" fill="hold">
                                          <p:stCondLst>
                                            <p:cond delay="7999"/>
                                          </p:stCondLst>
                                        </p:cTn>
                                        <p:tgtEl>
                                          <p:spTgt spid="547"/>
                                        </p:tgtEl>
                                        <p:attrNameLst>
                                          <p:attrName>style.visibility</p:attrName>
                                        </p:attrNameLst>
                                      </p:cBhvr>
                                      <p:to>
                                        <p:strVal val="hidden"/>
                                      </p:to>
                                    </p:set>
                                  </p:childTnLst>
                                </p:cTn>
                              </p:par>
                            </p:childTnLst>
                          </p:cTn>
                        </p:par>
                        <p:par>
                          <p:cTn id="25" fill="hold">
                            <p:stCondLst>
                              <p:cond delay="0"/>
                            </p:stCondLst>
                            <p:childTnLst>
                              <p:par>
                                <p:cTn id="26" presetID="8" presetClass="emph" presetSubtype="0" accel="50000" decel="50000" fill="hold" grpId="1" nodeType="withEffect">
                                  <p:stCondLst>
                                    <p:cond delay="0"/>
                                  </p:stCondLst>
                                  <p:childTnLst>
                                    <p:animRot by="64740000">
                                      <p:cBhvr>
                                        <p:cTn id="27" dur="8000" fill="hold"/>
                                        <p:tgtEl>
                                          <p:spTgt spid="549"/>
                                        </p:tgtEl>
                                        <p:attrNameLst>
                                          <p:attrName>r</p:attrName>
                                        </p:attrNameLst>
                                      </p:cBhvr>
                                    </p:animRo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2" nodeType="clickEffect">
                                  <p:stCondLst>
                                    <p:cond delay="0"/>
                                  </p:stCondLst>
                                  <p:iterate>
                                    <p:tmAbs val="0"/>
                                  </p:iterate>
                                  <p:childTnLst>
                                    <p:set>
                                      <p:cBhvr>
                                        <p:cTn id="31" fill="hold">
                                          <p:stCondLst>
                                            <p:cond delay="0"/>
                                          </p:stCondLst>
                                        </p:cTn>
                                        <p:tgtEl>
                                          <p:spTgt spid="549"/>
                                        </p:tgtEl>
                                        <p:attrNameLst>
                                          <p:attrName>style.visibility</p:attrName>
                                        </p:attrNameLst>
                                      </p:cBhvr>
                                      <p:to>
                                        <p:strVal val="hidden"/>
                                      </p:to>
                                    </p:set>
                                  </p:childTnLst>
                                </p:cTn>
                              </p:par>
                            </p:childTnLst>
                          </p:cTn>
                        </p:par>
                        <p:par>
                          <p:cTn id="32" fill="hold">
                            <p:stCondLst>
                              <p:cond delay="0"/>
                            </p:stCondLst>
                            <p:childTnLst>
                              <p:par>
                                <p:cTn id="33" presetID="1" presetClass="entr" presetSubtype="0" fill="hold" grpId="0" nodeType="afterEffect">
                                  <p:stCondLst>
                                    <p:cond delay="0"/>
                                  </p:stCondLst>
                                  <p:iterate>
                                    <p:tmAbs val="0"/>
                                  </p:iterate>
                                  <p:childTnLst>
                                    <p:set>
                                      <p:cBhvr>
                                        <p:cTn id="34" fill="hold"/>
                                        <p:tgtEl>
                                          <p:spTgt spid="55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54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p:tmAbs val="0"/>
                                  </p:iterate>
                                  <p:childTnLst>
                                    <p:set>
                                      <p:cBhvr>
                                        <p:cTn id="42" fill="hold"/>
                                        <p:tgtEl>
                                          <p:spTgt spid="55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iterate>
                                    <p:tmAbs val="0"/>
                                  </p:iterate>
                                  <p:childTnLst>
                                    <p:set>
                                      <p:cBhvr>
                                        <p:cTn id="46" fill="hold"/>
                                        <p:tgtEl>
                                          <p:spTgt spid="5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8" grpId="0" animBg="1" advAuto="0"/>
      <p:bldP spid="543" grpId="0" animBg="1" advAuto="0"/>
      <p:bldP spid="546" grpId="0" animBg="1" advAuto="0"/>
      <p:bldP spid="547" grpId="0" animBg="1" advAuto="0"/>
      <p:bldP spid="547" grpId="1" animBg="1" advAuto="0"/>
      <p:bldP spid="548" grpId="0" animBg="1" advAuto="0"/>
      <p:bldP spid="549" grpId="0" animBg="1" advAuto="0"/>
      <p:bldP spid="549" grpId="1" animBg="1" advAuto="0"/>
      <p:bldP spid="549" grpId="2" animBg="1" advAuto="0"/>
      <p:bldP spid="550" grpId="0" animBg="1" advAuto="0"/>
      <p:bldP spid="553" grpId="0" animBg="1" advAuto="0"/>
      <p:bldP spid="556"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4" name="Callout"/>
          <p:cNvSpPr/>
          <p:nvPr/>
        </p:nvSpPr>
        <p:spPr>
          <a:xfrm>
            <a:off x="314594" y="3530031"/>
            <a:ext cx="10037367" cy="4450954"/>
          </a:xfrm>
          <a:custGeom>
            <a:avLst/>
            <a:gdLst/>
            <a:ahLst/>
            <a:cxnLst>
              <a:cxn ang="0">
                <a:pos x="wd2" y="hd2"/>
              </a:cxn>
              <a:cxn ang="5400000">
                <a:pos x="wd2" y="hd2"/>
              </a:cxn>
              <a:cxn ang="10800000">
                <a:pos x="wd2" y="hd2"/>
              </a:cxn>
              <a:cxn ang="16200000">
                <a:pos x="wd2" y="hd2"/>
              </a:cxn>
            </a:cxnLst>
            <a:rect l="0" t="0" r="r" b="b"/>
            <a:pathLst>
              <a:path w="21600" h="21600" extrusionOk="0">
                <a:moveTo>
                  <a:pt x="479" y="0"/>
                </a:moveTo>
                <a:cubicBezTo>
                  <a:pt x="215" y="0"/>
                  <a:pt x="0" y="484"/>
                  <a:pt x="0" y="1080"/>
                </a:cubicBezTo>
                <a:lnTo>
                  <a:pt x="0" y="20520"/>
                </a:lnTo>
                <a:cubicBezTo>
                  <a:pt x="0" y="21116"/>
                  <a:pt x="215" y="21600"/>
                  <a:pt x="479" y="21600"/>
                </a:cubicBezTo>
                <a:lnTo>
                  <a:pt x="15885" y="21600"/>
                </a:lnTo>
                <a:cubicBezTo>
                  <a:pt x="16150" y="21600"/>
                  <a:pt x="16365" y="21116"/>
                  <a:pt x="16365" y="20520"/>
                </a:cubicBezTo>
                <a:lnTo>
                  <a:pt x="16365" y="6982"/>
                </a:lnTo>
                <a:lnTo>
                  <a:pt x="21600" y="5874"/>
                </a:lnTo>
                <a:lnTo>
                  <a:pt x="16365" y="4769"/>
                </a:lnTo>
                <a:lnTo>
                  <a:pt x="16365" y="1080"/>
                </a:lnTo>
                <a:cubicBezTo>
                  <a:pt x="16365" y="484"/>
                  <a:pt x="16150" y="0"/>
                  <a:pt x="15885" y="0"/>
                </a:cubicBezTo>
                <a:lnTo>
                  <a:pt x="479" y="0"/>
                </a:lnTo>
                <a:close/>
              </a:path>
            </a:pathLst>
          </a:custGeom>
          <a:ln w="635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05" name="Distributing Covey.Town"/>
          <p:cNvSpPr txBox="1">
            <a:spLocks noGrp="1"/>
          </p:cNvSpPr>
          <p:nvPr>
            <p:ph type="title"/>
          </p:nvPr>
        </p:nvSpPr>
        <p:spPr>
          <a:prstGeom prst="rect">
            <a:avLst/>
          </a:prstGeom>
        </p:spPr>
        <p:txBody>
          <a:bodyPr/>
          <a:lstStyle/>
          <a:p>
            <a:r>
              <a:t>Distributing Covey.Town</a:t>
            </a:r>
          </a:p>
        </p:txBody>
      </p:sp>
      <p:sp>
        <p:nvSpPr>
          <p:cNvPr id="606" name="Partitioning: Separate responsibilities by town"/>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Partitioning: Separate responsibilities by town</a:t>
            </a:r>
          </a:p>
        </p:txBody>
      </p:sp>
      <p:sp>
        <p:nvSpPr>
          <p:cNvPr id="607" name="CoveyTownsStore"/>
          <p:cNvSpPr/>
          <p:nvPr/>
        </p:nvSpPr>
        <p:spPr>
          <a:xfrm>
            <a:off x="10423886" y="3934078"/>
            <a:ext cx="3536229" cy="1603611"/>
          </a:xfrm>
          <a:prstGeom prst="rect">
            <a:avLst/>
          </a:prstGeom>
          <a:solidFill>
            <a:srgbClr val="A1C9BA"/>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000000"/>
                </a:solidFill>
                <a:latin typeface="Helvetica Light"/>
                <a:ea typeface="Helvetica Light"/>
                <a:cs typeface="Helvetica Light"/>
                <a:sym typeface="Helvetica Light"/>
              </a:defRPr>
            </a:lvl1pPr>
          </a:lstStyle>
          <a:p>
            <a:r>
              <a:t>CoveyTownsStore</a:t>
            </a:r>
          </a:p>
        </p:txBody>
      </p:sp>
      <p:sp>
        <p:nvSpPr>
          <p:cNvPr id="608" name="CoveyTownController “A”"/>
          <p:cNvSpPr/>
          <p:nvPr/>
        </p:nvSpPr>
        <p:spPr>
          <a:xfrm>
            <a:off x="8323329" y="6928864"/>
            <a:ext cx="4004410" cy="1603611"/>
          </a:xfrm>
          <a:prstGeom prst="rect">
            <a:avLst/>
          </a:prstGeom>
          <a:solidFill>
            <a:srgbClr val="34A5DA"/>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000000"/>
                </a:solidFill>
                <a:latin typeface="Helvetica Light"/>
                <a:ea typeface="Helvetica Light"/>
                <a:cs typeface="Helvetica Light"/>
                <a:sym typeface="Helvetica Light"/>
              </a:defRPr>
            </a:lvl1pPr>
          </a:lstStyle>
          <a:p>
            <a:r>
              <a:t>CoveyTownController “A”</a:t>
            </a:r>
          </a:p>
        </p:txBody>
      </p:sp>
      <p:sp>
        <p:nvSpPr>
          <p:cNvPr id="609" name="CoveyTownController “B”"/>
          <p:cNvSpPr/>
          <p:nvPr/>
        </p:nvSpPr>
        <p:spPr>
          <a:xfrm>
            <a:off x="13296889" y="6928864"/>
            <a:ext cx="4004410" cy="1603611"/>
          </a:xfrm>
          <a:prstGeom prst="rect">
            <a:avLst/>
          </a:prstGeom>
          <a:solidFill>
            <a:srgbClr val="34A5DA"/>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000000"/>
                </a:solidFill>
                <a:latin typeface="Helvetica Light"/>
                <a:ea typeface="Helvetica Light"/>
                <a:cs typeface="Helvetica Light"/>
                <a:sym typeface="Helvetica Light"/>
              </a:defRPr>
            </a:lvl1pPr>
          </a:lstStyle>
          <a:p>
            <a:r>
              <a:t>CoveyTownController “B”</a:t>
            </a:r>
          </a:p>
        </p:txBody>
      </p:sp>
      <p:sp>
        <p:nvSpPr>
          <p:cNvPr id="610" name="CoveyTownController “C”"/>
          <p:cNvSpPr/>
          <p:nvPr/>
        </p:nvSpPr>
        <p:spPr>
          <a:xfrm>
            <a:off x="18270449" y="6928864"/>
            <a:ext cx="4004410" cy="1603611"/>
          </a:xfrm>
          <a:prstGeom prst="rect">
            <a:avLst/>
          </a:prstGeom>
          <a:solidFill>
            <a:srgbClr val="34A5DA"/>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000000"/>
                </a:solidFill>
                <a:latin typeface="Helvetica Light"/>
                <a:ea typeface="Helvetica Light"/>
                <a:cs typeface="Helvetica Light"/>
                <a:sym typeface="Helvetica Light"/>
              </a:defRPr>
            </a:lvl1pPr>
          </a:lstStyle>
          <a:p>
            <a:r>
              <a:t>CoveyTownController “C”</a:t>
            </a:r>
          </a:p>
        </p:txBody>
      </p:sp>
      <p:graphicFrame>
        <p:nvGraphicFramePr>
          <p:cNvPr id="611" name="Table"/>
          <p:cNvGraphicFramePr/>
          <p:nvPr/>
        </p:nvGraphicFramePr>
        <p:xfrm>
          <a:off x="660836" y="3885656"/>
          <a:ext cx="6911950" cy="3896810"/>
        </p:xfrm>
        <a:graphic>
          <a:graphicData uri="http://schemas.openxmlformats.org/drawingml/2006/table">
            <a:tbl>
              <a:tblPr firstRow="1">
                <a:tableStyleId>{EEE7283C-3CF3-47DC-8721-378D4A62B228}</a:tableStyleId>
              </a:tblPr>
              <a:tblGrid>
                <a:gridCol w="3455975">
                  <a:extLst>
                    <a:ext uri="{9D8B030D-6E8A-4147-A177-3AD203B41FA5}">
                      <a16:colId xmlns:a16="http://schemas.microsoft.com/office/drawing/2014/main" val="20000"/>
                    </a:ext>
                  </a:extLst>
                </a:gridCol>
                <a:gridCol w="3455975">
                  <a:extLst>
                    <a:ext uri="{9D8B030D-6E8A-4147-A177-3AD203B41FA5}">
                      <a16:colId xmlns:a16="http://schemas.microsoft.com/office/drawing/2014/main" val="20001"/>
                    </a:ext>
                  </a:extLst>
                </a:gridCol>
              </a:tblGrid>
              <a:tr h="779362">
                <a:tc>
                  <a:txBody>
                    <a:bodyPr/>
                    <a:lstStyle/>
                    <a:p>
                      <a:pPr defTabSz="914400">
                        <a:tabLst>
                          <a:tab pos="1663700" algn="l"/>
                        </a:tabLst>
                      </a:pPr>
                      <a:r>
                        <a:rPr sz="3200">
                          <a:sym typeface="Helvetica Neue Medium"/>
                        </a:rPr>
                        <a:t>TownID</a:t>
                      </a:r>
                    </a:p>
                  </a:txBody>
                  <a:tcPr marL="50800" marR="50800" marT="50800" marB="50800" anchor="ctr" horzOverflow="overflow">
                    <a:solidFill>
                      <a:srgbClr val="83D3D4"/>
                    </a:solidFill>
                  </a:tcPr>
                </a:tc>
                <a:tc>
                  <a:txBody>
                    <a:bodyPr/>
                    <a:lstStyle/>
                    <a:p>
                      <a:pPr defTabSz="914400">
                        <a:tabLst>
                          <a:tab pos="1663700" algn="l"/>
                        </a:tabLst>
                      </a:pPr>
                      <a:r>
                        <a:rPr sz="3200">
                          <a:sym typeface="Helvetica Neue Medium"/>
                        </a:rPr>
                        <a:t>TownController</a:t>
                      </a:r>
                    </a:p>
                  </a:txBody>
                  <a:tcPr marL="50800" marR="50800" marT="50800" marB="50800" anchor="ctr" horzOverflow="overflow">
                    <a:solidFill>
                      <a:srgbClr val="83D3D4"/>
                    </a:solidFill>
                  </a:tcPr>
                </a:tc>
                <a:extLst>
                  <a:ext uri="{0D108BD9-81ED-4DB2-BD59-A6C34878D82A}">
                    <a16:rowId xmlns:a16="http://schemas.microsoft.com/office/drawing/2014/main" val="10000"/>
                  </a:ext>
                </a:extLst>
              </a:tr>
              <a:tr h="779362">
                <a:tc>
                  <a:txBody>
                    <a:bodyPr/>
                    <a:lstStyle/>
                    <a:p>
                      <a:pPr defTabSz="914400"/>
                      <a:r>
                        <a:rPr sz="3200"/>
                        <a:t>Town1</a:t>
                      </a:r>
                    </a:p>
                  </a:txBody>
                  <a:tcPr marL="50800" marR="50800" marT="50800" marB="50800" anchor="ctr" horzOverflow="overflow">
                    <a:lnL w="12700">
                      <a:solidFill>
                        <a:srgbClr val="4D4D4D"/>
                      </a:solidFill>
                      <a:miter lim="400000"/>
                    </a:lnL>
                  </a:tcPr>
                </a:tc>
                <a:tc>
                  <a:txBody>
                    <a:bodyPr/>
                    <a:lstStyle/>
                    <a:p>
                      <a:pPr defTabSz="914400"/>
                      <a:r>
                        <a:rPr sz="3200"/>
                        <a:t>A</a:t>
                      </a:r>
                    </a:p>
                  </a:txBody>
                  <a:tcPr marL="50800" marR="50800" marT="50800" marB="50800" anchor="ctr" horzOverflow="overflow">
                    <a:lnR w="12700">
                      <a:solidFill>
                        <a:srgbClr val="4D4D4D"/>
                      </a:solidFill>
                      <a:miter lim="400000"/>
                    </a:lnR>
                  </a:tcPr>
                </a:tc>
                <a:extLst>
                  <a:ext uri="{0D108BD9-81ED-4DB2-BD59-A6C34878D82A}">
                    <a16:rowId xmlns:a16="http://schemas.microsoft.com/office/drawing/2014/main" val="10001"/>
                  </a:ext>
                </a:extLst>
              </a:tr>
              <a:tr h="779362">
                <a:tc>
                  <a:txBody>
                    <a:bodyPr/>
                    <a:lstStyle/>
                    <a:p>
                      <a:pPr defTabSz="914400"/>
                      <a:r>
                        <a:rPr sz="3200"/>
                        <a:t>Town2</a:t>
                      </a:r>
                    </a:p>
                  </a:txBody>
                  <a:tcPr marL="50800" marR="50800" marT="50800" marB="50800" anchor="ctr" horzOverflow="overflow">
                    <a:lnL w="12700">
                      <a:solidFill>
                        <a:srgbClr val="4D4D4D"/>
                      </a:solidFill>
                      <a:miter lim="400000"/>
                    </a:lnL>
                  </a:tcPr>
                </a:tc>
                <a:tc>
                  <a:txBody>
                    <a:bodyPr/>
                    <a:lstStyle/>
                    <a:p>
                      <a:pPr defTabSz="914400"/>
                      <a:r>
                        <a:rPr sz="3200"/>
                        <a:t>A</a:t>
                      </a:r>
                    </a:p>
                  </a:txBody>
                  <a:tcPr marL="50800" marR="50800" marT="50800" marB="50800" anchor="ctr" horzOverflow="overflow">
                    <a:lnR w="12700">
                      <a:solidFill>
                        <a:srgbClr val="4D4D4D"/>
                      </a:solidFill>
                      <a:miter lim="400000"/>
                    </a:lnR>
                  </a:tcPr>
                </a:tc>
                <a:extLst>
                  <a:ext uri="{0D108BD9-81ED-4DB2-BD59-A6C34878D82A}">
                    <a16:rowId xmlns:a16="http://schemas.microsoft.com/office/drawing/2014/main" val="10002"/>
                  </a:ext>
                </a:extLst>
              </a:tr>
              <a:tr h="779362">
                <a:tc>
                  <a:txBody>
                    <a:bodyPr/>
                    <a:lstStyle/>
                    <a:p>
                      <a:pPr defTabSz="914400"/>
                      <a:r>
                        <a:rPr sz="3200"/>
                        <a:t>Town3</a:t>
                      </a:r>
                    </a:p>
                  </a:txBody>
                  <a:tcPr marL="50800" marR="50800" marT="50800" marB="50800" anchor="ctr" horzOverflow="overflow">
                    <a:lnL w="12700">
                      <a:solidFill>
                        <a:srgbClr val="4D4D4D"/>
                      </a:solidFill>
                      <a:miter lim="400000"/>
                    </a:lnL>
                  </a:tcPr>
                </a:tc>
                <a:tc>
                  <a:txBody>
                    <a:bodyPr/>
                    <a:lstStyle/>
                    <a:p>
                      <a:pPr defTabSz="914400"/>
                      <a:r>
                        <a:rPr sz="3200"/>
                        <a:t>B</a:t>
                      </a:r>
                    </a:p>
                  </a:txBody>
                  <a:tcPr marL="50800" marR="50800" marT="50800" marB="50800" anchor="ctr" horzOverflow="overflow">
                    <a:lnR w="12700">
                      <a:solidFill>
                        <a:srgbClr val="4D4D4D"/>
                      </a:solidFill>
                      <a:miter lim="400000"/>
                    </a:lnR>
                  </a:tcPr>
                </a:tc>
                <a:extLst>
                  <a:ext uri="{0D108BD9-81ED-4DB2-BD59-A6C34878D82A}">
                    <a16:rowId xmlns:a16="http://schemas.microsoft.com/office/drawing/2014/main" val="10003"/>
                  </a:ext>
                </a:extLst>
              </a:tr>
              <a:tr h="779362">
                <a:tc>
                  <a:txBody>
                    <a:bodyPr/>
                    <a:lstStyle/>
                    <a:p>
                      <a:pPr defTabSz="914400"/>
                      <a:r>
                        <a:rPr sz="3200"/>
                        <a:t>Town4</a:t>
                      </a:r>
                    </a:p>
                  </a:txBody>
                  <a:tcPr marL="50800" marR="50800" marT="50800" marB="50800" anchor="ctr" horzOverflow="overflow">
                    <a:lnL w="12700">
                      <a:solidFill>
                        <a:srgbClr val="4D4D4D"/>
                      </a:solidFill>
                      <a:miter lim="400000"/>
                    </a:lnL>
                    <a:lnB w="12700">
                      <a:solidFill>
                        <a:srgbClr val="4D4D4D"/>
                      </a:solidFill>
                      <a:miter lim="400000"/>
                    </a:lnB>
                  </a:tcPr>
                </a:tc>
                <a:tc>
                  <a:txBody>
                    <a:bodyPr/>
                    <a:lstStyle/>
                    <a:p>
                      <a:pPr defTabSz="914400"/>
                      <a:r>
                        <a:rPr sz="3200"/>
                        <a:t>C</a:t>
                      </a:r>
                    </a:p>
                  </a:txBody>
                  <a:tcPr marL="50800" marR="50800" marT="50800" marB="50800" anchor="ctr" horzOverflow="overflow">
                    <a:lnR w="12700">
                      <a:solidFill>
                        <a:srgbClr val="4D4D4D"/>
                      </a:solidFill>
                      <a:miter lim="400000"/>
                    </a:lnR>
                    <a:lnB w="12700">
                      <a:solidFill>
                        <a:srgbClr val="4D4D4D"/>
                      </a:solidFill>
                      <a:miter lim="400000"/>
                    </a:lnB>
                  </a:tcPr>
                </a:tc>
                <a:extLst>
                  <a:ext uri="{0D108BD9-81ED-4DB2-BD59-A6C34878D82A}">
                    <a16:rowId xmlns:a16="http://schemas.microsoft.com/office/drawing/2014/main" val="10004"/>
                  </a:ext>
                </a:extLst>
              </a:tr>
            </a:tbl>
          </a:graphicData>
        </a:graphic>
      </p:graphicFrame>
      <p:graphicFrame>
        <p:nvGraphicFramePr>
          <p:cNvPr id="612" name="Table"/>
          <p:cNvGraphicFramePr/>
          <p:nvPr/>
        </p:nvGraphicFramePr>
        <p:xfrm>
          <a:off x="9792073" y="9398459"/>
          <a:ext cx="8210444" cy="3423333"/>
        </p:xfrm>
        <a:graphic>
          <a:graphicData uri="http://schemas.openxmlformats.org/drawingml/2006/table">
            <a:tbl>
              <a:tblPr firstRow="1">
                <a:tableStyleId>{EEE7283C-3CF3-47DC-8721-378D4A62B228}</a:tableStyleId>
              </a:tblPr>
              <a:tblGrid>
                <a:gridCol w="4105222">
                  <a:extLst>
                    <a:ext uri="{9D8B030D-6E8A-4147-A177-3AD203B41FA5}">
                      <a16:colId xmlns:a16="http://schemas.microsoft.com/office/drawing/2014/main" val="20000"/>
                    </a:ext>
                  </a:extLst>
                </a:gridCol>
                <a:gridCol w="4105222">
                  <a:extLst>
                    <a:ext uri="{9D8B030D-6E8A-4147-A177-3AD203B41FA5}">
                      <a16:colId xmlns:a16="http://schemas.microsoft.com/office/drawing/2014/main" val="20001"/>
                    </a:ext>
                  </a:extLst>
                </a:gridCol>
              </a:tblGrid>
              <a:tr h="1141111">
                <a:tc>
                  <a:txBody>
                    <a:bodyPr/>
                    <a:lstStyle/>
                    <a:p>
                      <a:pPr defTabSz="914400">
                        <a:tabLst>
                          <a:tab pos="1663700" algn="l"/>
                        </a:tabLst>
                      </a:pPr>
                      <a:r>
                        <a:rPr sz="3200">
                          <a:sym typeface="Helvetica Neue Medium"/>
                        </a:rPr>
                        <a:t>TownID</a:t>
                      </a:r>
                    </a:p>
                  </a:txBody>
                  <a:tcPr marL="50800" marR="50800" marT="50800" marB="50800" anchor="ctr" horzOverflow="overflow">
                    <a:solidFill>
                      <a:srgbClr val="34A5DA"/>
                    </a:solidFill>
                  </a:tcPr>
                </a:tc>
                <a:tc>
                  <a:txBody>
                    <a:bodyPr/>
                    <a:lstStyle/>
                    <a:p>
                      <a:pPr defTabSz="914400">
                        <a:tabLst>
                          <a:tab pos="1663700" algn="l"/>
                        </a:tabLst>
                      </a:pPr>
                      <a:r>
                        <a:rPr sz="3200">
                          <a:sym typeface="Helvetica Neue Medium"/>
                        </a:rPr>
                        <a:t>Players</a:t>
                      </a:r>
                    </a:p>
                  </a:txBody>
                  <a:tcPr marL="50800" marR="50800" marT="50800" marB="50800" anchor="ctr" horzOverflow="overflow">
                    <a:solidFill>
                      <a:srgbClr val="34A5DA"/>
                    </a:solidFill>
                  </a:tcPr>
                </a:tc>
                <a:extLst>
                  <a:ext uri="{0D108BD9-81ED-4DB2-BD59-A6C34878D82A}">
                    <a16:rowId xmlns:a16="http://schemas.microsoft.com/office/drawing/2014/main" val="10000"/>
                  </a:ext>
                </a:extLst>
              </a:tr>
              <a:tr h="1141111">
                <a:tc>
                  <a:txBody>
                    <a:bodyPr/>
                    <a:lstStyle/>
                    <a:p>
                      <a:pPr defTabSz="914400"/>
                      <a:r>
                        <a:rPr sz="3200"/>
                        <a:t>Town1</a:t>
                      </a:r>
                    </a:p>
                  </a:txBody>
                  <a:tcPr marL="50800" marR="50800" marT="50800" marB="50800" anchor="ctr" horzOverflow="overflow">
                    <a:lnL w="12700">
                      <a:solidFill>
                        <a:srgbClr val="4D4D4D"/>
                      </a:solidFill>
                      <a:miter lim="400000"/>
                    </a:lnL>
                  </a:tcPr>
                </a:tc>
                <a:tc>
                  <a:txBody>
                    <a:bodyPr/>
                    <a:lstStyle/>
                    <a:p>
                      <a:pPr defTabSz="914400"/>
                      <a:r>
                        <a:rPr sz="3200"/>
                        <a:t>[player1, player2, player3]</a:t>
                      </a:r>
                    </a:p>
                  </a:txBody>
                  <a:tcPr marL="50800" marR="50800" marT="50800" marB="50800" anchor="ctr" horzOverflow="overflow">
                    <a:lnR w="12700">
                      <a:solidFill>
                        <a:srgbClr val="4D4D4D"/>
                      </a:solidFill>
                      <a:miter lim="400000"/>
                    </a:lnR>
                  </a:tcPr>
                </a:tc>
                <a:extLst>
                  <a:ext uri="{0D108BD9-81ED-4DB2-BD59-A6C34878D82A}">
                    <a16:rowId xmlns:a16="http://schemas.microsoft.com/office/drawing/2014/main" val="10001"/>
                  </a:ext>
                </a:extLst>
              </a:tr>
              <a:tr h="1141111">
                <a:tc>
                  <a:txBody>
                    <a:bodyPr/>
                    <a:lstStyle/>
                    <a:p>
                      <a:pPr defTabSz="914400"/>
                      <a:r>
                        <a:rPr sz="3200"/>
                        <a:t>Town2</a:t>
                      </a:r>
                    </a:p>
                  </a:txBody>
                  <a:tcPr marL="50800" marR="50800" marT="50800" marB="50800" anchor="ctr" horzOverflow="overflow">
                    <a:lnL w="12700">
                      <a:solidFill>
                        <a:srgbClr val="4D4D4D"/>
                      </a:solidFill>
                      <a:miter lim="400000"/>
                    </a:lnL>
                    <a:lnB w="12700">
                      <a:solidFill>
                        <a:srgbClr val="4D4D4D"/>
                      </a:solidFill>
                      <a:miter lim="400000"/>
                    </a:lnB>
                  </a:tcPr>
                </a:tc>
                <a:tc>
                  <a:txBody>
                    <a:bodyPr/>
                    <a:lstStyle/>
                    <a:p>
                      <a:pPr defTabSz="914400"/>
                      <a:r>
                        <a:rPr sz="3200"/>
                        <a:t>[player12, player26, player34]</a:t>
                      </a:r>
                    </a:p>
                  </a:txBody>
                  <a:tcPr marL="50800" marR="50800" marT="50800" marB="50800" anchor="ctr" horzOverflow="overflow">
                    <a:lnR w="12700">
                      <a:solidFill>
                        <a:srgbClr val="4D4D4D"/>
                      </a:solidFill>
                      <a:miter lim="400000"/>
                    </a:lnR>
                    <a:lnB w="12700">
                      <a:solidFill>
                        <a:srgbClr val="4D4D4D"/>
                      </a:solidFill>
                      <a:miter lim="400000"/>
                    </a:lnB>
                  </a:tcPr>
                </a:tc>
                <a:extLst>
                  <a:ext uri="{0D108BD9-81ED-4DB2-BD59-A6C34878D82A}">
                    <a16:rowId xmlns:a16="http://schemas.microsoft.com/office/drawing/2014/main" val="10002"/>
                  </a:ext>
                </a:extLst>
              </a:tr>
            </a:tbl>
          </a:graphicData>
        </a:graphic>
      </p:graphicFrame>
      <p:sp>
        <p:nvSpPr>
          <p:cNvPr id="613" name="Callout"/>
          <p:cNvSpPr/>
          <p:nvPr/>
        </p:nvSpPr>
        <p:spPr>
          <a:xfrm>
            <a:off x="8902426" y="8501809"/>
            <a:ext cx="9301957" cy="44640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97" y="5133"/>
                </a:lnTo>
                <a:lnTo>
                  <a:pt x="1597" y="20523"/>
                </a:lnTo>
                <a:cubicBezTo>
                  <a:pt x="1597" y="21117"/>
                  <a:pt x="1829" y="21600"/>
                  <a:pt x="2114" y="21600"/>
                </a:cubicBezTo>
                <a:lnTo>
                  <a:pt x="21084" y="21600"/>
                </a:lnTo>
                <a:cubicBezTo>
                  <a:pt x="21369" y="21600"/>
                  <a:pt x="21600" y="21117"/>
                  <a:pt x="21600" y="20523"/>
                </a:cubicBezTo>
                <a:lnTo>
                  <a:pt x="21600" y="4394"/>
                </a:lnTo>
                <a:cubicBezTo>
                  <a:pt x="21600" y="3799"/>
                  <a:pt x="21369" y="3316"/>
                  <a:pt x="21084" y="3316"/>
                </a:cubicBezTo>
                <a:lnTo>
                  <a:pt x="2469" y="3316"/>
                </a:lnTo>
                <a:lnTo>
                  <a:pt x="0" y="0"/>
                </a:lnTo>
                <a:close/>
              </a:path>
            </a:pathLst>
          </a:custGeom>
          <a:ln w="635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5" name="Distributing Covey.Town"/>
          <p:cNvSpPr txBox="1">
            <a:spLocks noGrp="1"/>
          </p:cNvSpPr>
          <p:nvPr>
            <p:ph type="title"/>
          </p:nvPr>
        </p:nvSpPr>
        <p:spPr>
          <a:prstGeom prst="rect">
            <a:avLst/>
          </a:prstGeom>
        </p:spPr>
        <p:txBody>
          <a:bodyPr/>
          <a:lstStyle/>
          <a:p>
            <a:r>
              <a:t>Distributing Covey.Town</a:t>
            </a:r>
          </a:p>
        </p:txBody>
      </p:sp>
      <p:sp>
        <p:nvSpPr>
          <p:cNvPr id="616" name="Replicating the Town Controller"/>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Replicating the Town Controller</a:t>
            </a:r>
          </a:p>
        </p:txBody>
      </p:sp>
      <p:sp>
        <p:nvSpPr>
          <p:cNvPr id="617" name="CoveyTownController “A”"/>
          <p:cNvSpPr/>
          <p:nvPr/>
        </p:nvSpPr>
        <p:spPr>
          <a:xfrm>
            <a:off x="9163084" y="3851619"/>
            <a:ext cx="4004410" cy="1603610"/>
          </a:xfrm>
          <a:prstGeom prst="rect">
            <a:avLst/>
          </a:prstGeom>
          <a:solidFill>
            <a:srgbClr val="34A5DA"/>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000000"/>
                </a:solidFill>
                <a:latin typeface="Helvetica Light"/>
                <a:ea typeface="Helvetica Light"/>
                <a:cs typeface="Helvetica Light"/>
                <a:sym typeface="Helvetica Light"/>
              </a:defRPr>
            </a:lvl1pPr>
          </a:lstStyle>
          <a:p>
            <a:r>
              <a:t>CoveyTownController “A”</a:t>
            </a:r>
          </a:p>
        </p:txBody>
      </p:sp>
      <p:graphicFrame>
        <p:nvGraphicFramePr>
          <p:cNvPr id="618" name="Table"/>
          <p:cNvGraphicFramePr/>
          <p:nvPr/>
        </p:nvGraphicFramePr>
        <p:xfrm>
          <a:off x="13990849" y="6265230"/>
          <a:ext cx="8210444" cy="3423333"/>
        </p:xfrm>
        <a:graphic>
          <a:graphicData uri="http://schemas.openxmlformats.org/drawingml/2006/table">
            <a:tbl>
              <a:tblPr firstRow="1">
                <a:tableStyleId>{EEE7283C-3CF3-47DC-8721-378D4A62B228}</a:tableStyleId>
              </a:tblPr>
              <a:tblGrid>
                <a:gridCol w="4105222">
                  <a:extLst>
                    <a:ext uri="{9D8B030D-6E8A-4147-A177-3AD203B41FA5}">
                      <a16:colId xmlns:a16="http://schemas.microsoft.com/office/drawing/2014/main" val="20000"/>
                    </a:ext>
                  </a:extLst>
                </a:gridCol>
                <a:gridCol w="4105222">
                  <a:extLst>
                    <a:ext uri="{9D8B030D-6E8A-4147-A177-3AD203B41FA5}">
                      <a16:colId xmlns:a16="http://schemas.microsoft.com/office/drawing/2014/main" val="20001"/>
                    </a:ext>
                  </a:extLst>
                </a:gridCol>
              </a:tblGrid>
              <a:tr h="1141111">
                <a:tc>
                  <a:txBody>
                    <a:bodyPr/>
                    <a:lstStyle/>
                    <a:p>
                      <a:pPr defTabSz="914400">
                        <a:tabLst>
                          <a:tab pos="1663700" algn="l"/>
                        </a:tabLst>
                      </a:pPr>
                      <a:r>
                        <a:rPr sz="3200">
                          <a:sym typeface="Helvetica Neue Medium"/>
                        </a:rPr>
                        <a:t>TownID</a:t>
                      </a:r>
                    </a:p>
                  </a:txBody>
                  <a:tcPr marL="50800" marR="50800" marT="50800" marB="50800" anchor="ctr" horzOverflow="overflow">
                    <a:solidFill>
                      <a:srgbClr val="34A5DA"/>
                    </a:solidFill>
                  </a:tcPr>
                </a:tc>
                <a:tc>
                  <a:txBody>
                    <a:bodyPr/>
                    <a:lstStyle/>
                    <a:p>
                      <a:pPr defTabSz="914400">
                        <a:tabLst>
                          <a:tab pos="1663700" algn="l"/>
                        </a:tabLst>
                      </a:pPr>
                      <a:r>
                        <a:rPr sz="3200">
                          <a:sym typeface="Helvetica Neue Medium"/>
                        </a:rPr>
                        <a:t>Players</a:t>
                      </a:r>
                    </a:p>
                  </a:txBody>
                  <a:tcPr marL="50800" marR="50800" marT="50800" marB="50800" anchor="ctr" horzOverflow="overflow">
                    <a:solidFill>
                      <a:srgbClr val="34A5DA"/>
                    </a:solidFill>
                  </a:tcPr>
                </a:tc>
                <a:extLst>
                  <a:ext uri="{0D108BD9-81ED-4DB2-BD59-A6C34878D82A}">
                    <a16:rowId xmlns:a16="http://schemas.microsoft.com/office/drawing/2014/main" val="10000"/>
                  </a:ext>
                </a:extLst>
              </a:tr>
              <a:tr h="1141111">
                <a:tc>
                  <a:txBody>
                    <a:bodyPr/>
                    <a:lstStyle/>
                    <a:p>
                      <a:pPr defTabSz="914400"/>
                      <a:r>
                        <a:rPr sz="3200"/>
                        <a:t>Town1</a:t>
                      </a:r>
                    </a:p>
                  </a:txBody>
                  <a:tcPr marL="50800" marR="50800" marT="50800" marB="50800" anchor="ctr" horzOverflow="overflow">
                    <a:lnL w="12700">
                      <a:solidFill>
                        <a:srgbClr val="4D4D4D"/>
                      </a:solidFill>
                      <a:miter lim="400000"/>
                    </a:lnL>
                  </a:tcPr>
                </a:tc>
                <a:tc>
                  <a:txBody>
                    <a:bodyPr/>
                    <a:lstStyle/>
                    <a:p>
                      <a:pPr defTabSz="914400"/>
                      <a:r>
                        <a:rPr sz="3200"/>
                        <a:t>[player1, player2, player3]</a:t>
                      </a:r>
                    </a:p>
                  </a:txBody>
                  <a:tcPr marL="50800" marR="50800" marT="50800" marB="50800" anchor="ctr" horzOverflow="overflow">
                    <a:lnR w="12700">
                      <a:solidFill>
                        <a:srgbClr val="4D4D4D"/>
                      </a:solidFill>
                      <a:miter lim="400000"/>
                    </a:lnR>
                  </a:tcPr>
                </a:tc>
                <a:extLst>
                  <a:ext uri="{0D108BD9-81ED-4DB2-BD59-A6C34878D82A}">
                    <a16:rowId xmlns:a16="http://schemas.microsoft.com/office/drawing/2014/main" val="10001"/>
                  </a:ext>
                </a:extLst>
              </a:tr>
              <a:tr h="1141111">
                <a:tc>
                  <a:txBody>
                    <a:bodyPr/>
                    <a:lstStyle/>
                    <a:p>
                      <a:pPr defTabSz="914400"/>
                      <a:r>
                        <a:rPr sz="3200"/>
                        <a:t>Town2</a:t>
                      </a:r>
                    </a:p>
                  </a:txBody>
                  <a:tcPr marL="50800" marR="50800" marT="50800" marB="50800" anchor="ctr" horzOverflow="overflow">
                    <a:lnL w="12700">
                      <a:solidFill>
                        <a:srgbClr val="4D4D4D"/>
                      </a:solidFill>
                      <a:miter lim="400000"/>
                    </a:lnL>
                    <a:lnB w="12700">
                      <a:solidFill>
                        <a:srgbClr val="4D4D4D"/>
                      </a:solidFill>
                      <a:miter lim="400000"/>
                    </a:lnB>
                  </a:tcPr>
                </a:tc>
                <a:tc>
                  <a:txBody>
                    <a:bodyPr/>
                    <a:lstStyle/>
                    <a:p>
                      <a:pPr defTabSz="914400"/>
                      <a:r>
                        <a:rPr sz="3200"/>
                        <a:t>[player12, player26, player34]</a:t>
                      </a:r>
                    </a:p>
                  </a:txBody>
                  <a:tcPr marL="50800" marR="50800" marT="50800" marB="50800" anchor="ctr" horzOverflow="overflow">
                    <a:lnR w="12700">
                      <a:solidFill>
                        <a:srgbClr val="4D4D4D"/>
                      </a:solidFill>
                      <a:miter lim="400000"/>
                    </a:lnR>
                    <a:lnB w="12700">
                      <a:solidFill>
                        <a:srgbClr val="4D4D4D"/>
                      </a:solidFill>
                      <a:miter lim="400000"/>
                    </a:lnB>
                  </a:tcPr>
                </a:tc>
                <a:extLst>
                  <a:ext uri="{0D108BD9-81ED-4DB2-BD59-A6C34878D82A}">
                    <a16:rowId xmlns:a16="http://schemas.microsoft.com/office/drawing/2014/main" val="10002"/>
                  </a:ext>
                </a:extLst>
              </a:tr>
            </a:tbl>
          </a:graphicData>
        </a:graphic>
      </p:graphicFrame>
      <p:sp>
        <p:nvSpPr>
          <p:cNvPr id="619" name="Callout"/>
          <p:cNvSpPr/>
          <p:nvPr/>
        </p:nvSpPr>
        <p:spPr>
          <a:xfrm>
            <a:off x="13101201" y="5368580"/>
            <a:ext cx="9301958" cy="44640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97" y="5133"/>
                </a:lnTo>
                <a:lnTo>
                  <a:pt x="1597" y="20523"/>
                </a:lnTo>
                <a:cubicBezTo>
                  <a:pt x="1597" y="21117"/>
                  <a:pt x="1829" y="21600"/>
                  <a:pt x="2114" y="21600"/>
                </a:cubicBezTo>
                <a:lnTo>
                  <a:pt x="21084" y="21600"/>
                </a:lnTo>
                <a:cubicBezTo>
                  <a:pt x="21369" y="21600"/>
                  <a:pt x="21600" y="21117"/>
                  <a:pt x="21600" y="20523"/>
                </a:cubicBezTo>
                <a:lnTo>
                  <a:pt x="21600" y="4394"/>
                </a:lnTo>
                <a:cubicBezTo>
                  <a:pt x="21600" y="3799"/>
                  <a:pt x="21369" y="3316"/>
                  <a:pt x="21084" y="3316"/>
                </a:cubicBezTo>
                <a:lnTo>
                  <a:pt x="2469" y="3316"/>
                </a:lnTo>
                <a:lnTo>
                  <a:pt x="0" y="0"/>
                </a:lnTo>
                <a:close/>
              </a:path>
            </a:pathLst>
          </a:custGeom>
          <a:ln w="635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20" name="CoveyTownController “A”.2"/>
          <p:cNvSpPr/>
          <p:nvPr/>
        </p:nvSpPr>
        <p:spPr>
          <a:xfrm>
            <a:off x="9163084" y="7175093"/>
            <a:ext cx="4004410" cy="1603610"/>
          </a:xfrm>
          <a:prstGeom prst="rect">
            <a:avLst/>
          </a:prstGeom>
          <a:solidFill>
            <a:srgbClr val="34A5DA"/>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000000"/>
                </a:solidFill>
                <a:latin typeface="Helvetica Light"/>
                <a:ea typeface="Helvetica Light"/>
                <a:cs typeface="Helvetica Light"/>
                <a:sym typeface="Helvetica Light"/>
              </a:defRPr>
            </a:lvl1pPr>
          </a:lstStyle>
          <a:p>
            <a:r>
              <a:t>CoveyTownController “A”.2</a:t>
            </a:r>
          </a:p>
        </p:txBody>
      </p:sp>
      <p:sp>
        <p:nvSpPr>
          <p:cNvPr id="621" name="CoveyTownController “A”.3"/>
          <p:cNvSpPr/>
          <p:nvPr/>
        </p:nvSpPr>
        <p:spPr>
          <a:xfrm>
            <a:off x="9163084" y="10498566"/>
            <a:ext cx="4004410" cy="1603611"/>
          </a:xfrm>
          <a:prstGeom prst="rect">
            <a:avLst/>
          </a:prstGeom>
          <a:solidFill>
            <a:srgbClr val="34A5DA"/>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000000"/>
                </a:solidFill>
                <a:latin typeface="Helvetica Light"/>
                <a:ea typeface="Helvetica Light"/>
                <a:cs typeface="Helvetica Light"/>
                <a:sym typeface="Helvetica Light"/>
              </a:defRPr>
            </a:lvl1pPr>
          </a:lstStyle>
          <a:p>
            <a:r>
              <a:t>CoveyTownController “A”.3</a:t>
            </a:r>
          </a:p>
        </p:txBody>
      </p:sp>
      <p:sp>
        <p:nvSpPr>
          <p:cNvPr id="622" name="Client"/>
          <p:cNvSpPr/>
          <p:nvPr/>
        </p:nvSpPr>
        <p:spPr>
          <a:xfrm>
            <a:off x="1088053" y="3423816"/>
            <a:ext cx="1674258" cy="1270001"/>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Client</a:t>
            </a:r>
          </a:p>
        </p:txBody>
      </p:sp>
      <p:sp>
        <p:nvSpPr>
          <p:cNvPr id="623" name="Client"/>
          <p:cNvSpPr/>
          <p:nvPr/>
        </p:nvSpPr>
        <p:spPr>
          <a:xfrm>
            <a:off x="1088053" y="5034383"/>
            <a:ext cx="1674258" cy="1270001"/>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Client</a:t>
            </a:r>
          </a:p>
        </p:txBody>
      </p:sp>
      <p:sp>
        <p:nvSpPr>
          <p:cNvPr id="624" name="Client"/>
          <p:cNvSpPr/>
          <p:nvPr/>
        </p:nvSpPr>
        <p:spPr>
          <a:xfrm>
            <a:off x="1088053" y="6644950"/>
            <a:ext cx="1674258" cy="1270001"/>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Client</a:t>
            </a:r>
          </a:p>
        </p:txBody>
      </p:sp>
      <p:sp>
        <p:nvSpPr>
          <p:cNvPr id="625" name="Client"/>
          <p:cNvSpPr/>
          <p:nvPr/>
        </p:nvSpPr>
        <p:spPr>
          <a:xfrm>
            <a:off x="1088053" y="8255517"/>
            <a:ext cx="1674258" cy="1270001"/>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Client</a:t>
            </a:r>
          </a:p>
        </p:txBody>
      </p:sp>
      <p:sp>
        <p:nvSpPr>
          <p:cNvPr id="626" name="Client"/>
          <p:cNvSpPr/>
          <p:nvPr/>
        </p:nvSpPr>
        <p:spPr>
          <a:xfrm>
            <a:off x="1088053" y="9866085"/>
            <a:ext cx="1674258" cy="1270001"/>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Client</a:t>
            </a:r>
          </a:p>
        </p:txBody>
      </p:sp>
      <p:sp>
        <p:nvSpPr>
          <p:cNvPr id="627" name="Client"/>
          <p:cNvSpPr/>
          <p:nvPr/>
        </p:nvSpPr>
        <p:spPr>
          <a:xfrm>
            <a:off x="1088053" y="11476652"/>
            <a:ext cx="1674258" cy="1270001"/>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Client</a:t>
            </a:r>
          </a:p>
        </p:txBody>
      </p:sp>
      <p:grpSp>
        <p:nvGrpSpPr>
          <p:cNvPr id="630" name="Group"/>
          <p:cNvGrpSpPr/>
          <p:nvPr/>
        </p:nvGrpSpPr>
        <p:grpSpPr>
          <a:xfrm>
            <a:off x="2987692" y="3828133"/>
            <a:ext cx="5950011" cy="853023"/>
            <a:chOff x="0" y="0"/>
            <a:chExt cx="5950010" cy="853021"/>
          </a:xfrm>
        </p:grpSpPr>
        <p:sp>
          <p:nvSpPr>
            <p:cNvPr id="628" name="Line"/>
            <p:cNvSpPr/>
            <p:nvPr/>
          </p:nvSpPr>
          <p:spPr>
            <a:xfrm flipH="1" flipV="1">
              <a:off x="-1" y="289586"/>
              <a:ext cx="5950012" cy="563436"/>
            </a:xfrm>
            <a:prstGeom prst="line">
              <a:avLst/>
            </a:prstGeom>
            <a:noFill/>
            <a:ln w="63500" cap="flat">
              <a:solidFill>
                <a:srgbClr val="000000"/>
              </a:solidFill>
              <a:prstDash val="solid"/>
              <a:miter lim="400000"/>
              <a:headEnd type="triangle" w="med" len="med"/>
            </a:ln>
            <a:effectLst/>
          </p:spPr>
          <p:txBody>
            <a:bodyPr wrap="square" lIns="50800" tIns="50800" rIns="50800" bIns="50800" numCol="1" anchor="ctr">
              <a:noAutofit/>
            </a:bodyPr>
            <a:lstStyle/>
            <a:p>
              <a:endParaRPr/>
            </a:p>
          </p:txBody>
        </p:sp>
        <p:sp>
          <p:nvSpPr>
            <p:cNvPr id="629" name="New location"/>
            <p:cNvSpPr txBox="1"/>
            <p:nvPr/>
          </p:nvSpPr>
          <p:spPr>
            <a:xfrm>
              <a:off x="2296099" y="0"/>
              <a:ext cx="1891895"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New location</a:t>
              </a:r>
            </a:p>
          </p:txBody>
        </p:sp>
      </p:grpSp>
      <p:grpSp>
        <p:nvGrpSpPr>
          <p:cNvPr id="633" name="Group"/>
          <p:cNvGrpSpPr/>
          <p:nvPr/>
        </p:nvGrpSpPr>
        <p:grpSpPr>
          <a:xfrm>
            <a:off x="2987692" y="7049268"/>
            <a:ext cx="5950012" cy="799123"/>
            <a:chOff x="0" y="0"/>
            <a:chExt cx="5950010" cy="799122"/>
          </a:xfrm>
        </p:grpSpPr>
        <p:sp>
          <p:nvSpPr>
            <p:cNvPr id="631" name="Line"/>
            <p:cNvSpPr/>
            <p:nvPr/>
          </p:nvSpPr>
          <p:spPr>
            <a:xfrm flipH="1" flipV="1">
              <a:off x="-1" y="235687"/>
              <a:ext cx="5950012" cy="563436"/>
            </a:xfrm>
            <a:prstGeom prst="line">
              <a:avLst/>
            </a:prstGeom>
            <a:noFill/>
            <a:ln w="63500" cap="flat">
              <a:solidFill>
                <a:srgbClr val="000000"/>
              </a:solidFill>
              <a:prstDash val="solid"/>
              <a:miter lim="400000"/>
              <a:headEnd type="triangle" w="med" len="med"/>
            </a:ln>
            <a:effectLst/>
          </p:spPr>
          <p:txBody>
            <a:bodyPr wrap="square" lIns="50800" tIns="50800" rIns="50800" bIns="50800" numCol="1" anchor="ctr">
              <a:noAutofit/>
            </a:bodyPr>
            <a:lstStyle/>
            <a:p>
              <a:endParaRPr/>
            </a:p>
          </p:txBody>
        </p:sp>
        <p:sp>
          <p:nvSpPr>
            <p:cNvPr id="632" name="New location"/>
            <p:cNvSpPr txBox="1"/>
            <p:nvPr/>
          </p:nvSpPr>
          <p:spPr>
            <a:xfrm>
              <a:off x="1555352" y="0"/>
              <a:ext cx="1891895"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New location</a:t>
              </a:r>
            </a:p>
          </p:txBody>
        </p:sp>
      </p:grpSp>
      <p:sp>
        <p:nvSpPr>
          <p:cNvPr id="634" name="Line"/>
          <p:cNvSpPr/>
          <p:nvPr/>
        </p:nvSpPr>
        <p:spPr>
          <a:xfrm>
            <a:off x="11165289" y="5539122"/>
            <a:ext cx="1" cy="1603611"/>
          </a:xfrm>
          <a:prstGeom prst="line">
            <a:avLst/>
          </a:prstGeom>
          <a:ln w="63500">
            <a:solidFill>
              <a:srgbClr val="000000"/>
            </a:solidFill>
            <a:miter lim="400000"/>
            <a:headEnd type="triangle"/>
            <a:tailEnd type="triangle"/>
          </a:ln>
        </p:spPr>
        <p:txBody>
          <a:bodyPr lIns="50800" tIns="50800" rIns="50800" bIns="50800" anchor="ctr"/>
          <a:lstStyle/>
          <a:p>
            <a:endParaRPr/>
          </a:p>
        </p:txBody>
      </p:sp>
      <p:sp>
        <p:nvSpPr>
          <p:cNvPr id="635" name="Updates"/>
          <p:cNvSpPr txBox="1"/>
          <p:nvPr/>
        </p:nvSpPr>
        <p:spPr>
          <a:xfrm>
            <a:off x="11164301" y="6211432"/>
            <a:ext cx="1271627"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Updates</a:t>
            </a:r>
          </a:p>
        </p:txBody>
      </p:sp>
      <p:sp>
        <p:nvSpPr>
          <p:cNvPr id="636" name="Updates"/>
          <p:cNvSpPr txBox="1"/>
          <p:nvPr/>
        </p:nvSpPr>
        <p:spPr>
          <a:xfrm>
            <a:off x="11556187" y="9280998"/>
            <a:ext cx="1271626"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Updates</a:t>
            </a:r>
          </a:p>
        </p:txBody>
      </p:sp>
      <p:cxnSp>
        <p:nvCxnSpPr>
          <p:cNvPr id="637" name="Connection Line"/>
          <p:cNvCxnSpPr>
            <a:stCxn id="621" idx="0"/>
            <a:endCxn id="617" idx="0"/>
          </p:cNvCxnSpPr>
          <p:nvPr/>
        </p:nvCxnSpPr>
        <p:spPr>
          <a:xfrm flipV="1">
            <a:off x="11165288" y="4653424"/>
            <a:ext cx="1" cy="6646948"/>
          </a:xfrm>
          <a:prstGeom prst="straightConnector1">
            <a:avLst/>
          </a:prstGeom>
          <a:ln w="88900">
            <a:solidFill>
              <a:srgbClr val="000000"/>
            </a:solidFill>
            <a:miter lim="400000"/>
            <a:headEnd type="triangle"/>
            <a:tailEnd type="triangle"/>
          </a:ln>
        </p:spPr>
      </p:cxnSp>
      <p:grpSp>
        <p:nvGrpSpPr>
          <p:cNvPr id="644" name="Group"/>
          <p:cNvGrpSpPr/>
          <p:nvPr/>
        </p:nvGrpSpPr>
        <p:grpSpPr>
          <a:xfrm>
            <a:off x="2869965" y="4484496"/>
            <a:ext cx="6120528" cy="7346139"/>
            <a:chOff x="0" y="0"/>
            <a:chExt cx="6120527" cy="7346138"/>
          </a:xfrm>
        </p:grpSpPr>
        <p:sp>
          <p:nvSpPr>
            <p:cNvPr id="638" name="Line"/>
            <p:cNvSpPr/>
            <p:nvPr/>
          </p:nvSpPr>
          <p:spPr>
            <a:xfrm flipH="1">
              <a:off x="125023" y="292794"/>
              <a:ext cx="5930272" cy="747928"/>
            </a:xfrm>
            <a:prstGeom prst="line">
              <a:avLst/>
            </a:prstGeom>
            <a:noFill/>
            <a:ln w="635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639" name="Line"/>
            <p:cNvSpPr/>
            <p:nvPr/>
          </p:nvSpPr>
          <p:spPr>
            <a:xfrm flipH="1" flipV="1">
              <a:off x="76" y="0"/>
              <a:ext cx="6057391" cy="315029"/>
            </a:xfrm>
            <a:prstGeom prst="line">
              <a:avLst/>
            </a:prstGeom>
            <a:noFill/>
            <a:ln w="635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640" name="Line"/>
            <p:cNvSpPr/>
            <p:nvPr/>
          </p:nvSpPr>
          <p:spPr>
            <a:xfrm flipH="1">
              <a:off x="124947" y="3674349"/>
              <a:ext cx="5930272" cy="747928"/>
            </a:xfrm>
            <a:prstGeom prst="line">
              <a:avLst/>
            </a:prstGeom>
            <a:noFill/>
            <a:ln w="635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641" name="Line"/>
            <p:cNvSpPr/>
            <p:nvPr/>
          </p:nvSpPr>
          <p:spPr>
            <a:xfrm flipH="1" flipV="1">
              <a:off x="0" y="3381555"/>
              <a:ext cx="6057391" cy="315029"/>
            </a:xfrm>
            <a:prstGeom prst="line">
              <a:avLst/>
            </a:prstGeom>
            <a:noFill/>
            <a:ln w="635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642" name="Line"/>
            <p:cNvSpPr/>
            <p:nvPr/>
          </p:nvSpPr>
          <p:spPr>
            <a:xfrm flipH="1">
              <a:off x="188084" y="6598211"/>
              <a:ext cx="5930271" cy="747928"/>
            </a:xfrm>
            <a:prstGeom prst="line">
              <a:avLst/>
            </a:prstGeom>
            <a:noFill/>
            <a:ln w="635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643" name="Line"/>
            <p:cNvSpPr/>
            <p:nvPr/>
          </p:nvSpPr>
          <p:spPr>
            <a:xfrm flipH="1" flipV="1">
              <a:off x="63136" y="6305418"/>
              <a:ext cx="6057392" cy="315029"/>
            </a:xfrm>
            <a:prstGeom prst="line">
              <a:avLst/>
            </a:prstGeom>
            <a:noFill/>
            <a:ln w="635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grpSp>
      <p:sp>
        <p:nvSpPr>
          <p:cNvPr id="645" name="To be consistent: Everyone must see each player updates in same order (as if just 1 TownController) - but we don’t need that, right?"/>
          <p:cNvSpPr txBox="1"/>
          <p:nvPr/>
        </p:nvSpPr>
        <p:spPr>
          <a:xfrm>
            <a:off x="13758267" y="3922158"/>
            <a:ext cx="9833263" cy="14625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3000">
                <a:solidFill>
                  <a:srgbClr val="000000"/>
                </a:solidFill>
              </a:defRPr>
            </a:lvl1pPr>
          </a:lstStyle>
          <a:p>
            <a:r>
              <a:t>To be consistent: Everyone must see each player updates in same order (as if just 1 TownController) - but we don’t need that, right?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6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6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 grpId="0" animBg="1" advAuto="0"/>
      <p:bldP spid="633" grpId="0" animBg="1" advAuto="0"/>
      <p:bldP spid="644"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7" name="Distributing Covey.Town"/>
          <p:cNvSpPr txBox="1">
            <a:spLocks noGrp="1"/>
          </p:cNvSpPr>
          <p:nvPr>
            <p:ph type="title"/>
          </p:nvPr>
        </p:nvSpPr>
        <p:spPr>
          <a:prstGeom prst="rect">
            <a:avLst/>
          </a:prstGeom>
        </p:spPr>
        <p:txBody>
          <a:bodyPr/>
          <a:lstStyle/>
          <a:p>
            <a:r>
              <a:t>Distributing Covey.Town</a:t>
            </a:r>
          </a:p>
        </p:txBody>
      </p:sp>
      <p:sp>
        <p:nvSpPr>
          <p:cNvPr id="648" name="Replicating the Town Store"/>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Replicating the Town Store</a:t>
            </a:r>
          </a:p>
        </p:txBody>
      </p:sp>
      <p:sp>
        <p:nvSpPr>
          <p:cNvPr id="649" name="What are our consistency challenges?…"/>
          <p:cNvSpPr txBox="1"/>
          <p:nvPr/>
        </p:nvSpPr>
        <p:spPr>
          <a:xfrm>
            <a:off x="14511559" y="3636883"/>
            <a:ext cx="9833263" cy="64422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lnSpc>
                <a:spcPct val="90000"/>
              </a:lnSpc>
              <a:spcBef>
                <a:spcPts val="4500"/>
              </a:spcBef>
              <a:defRPr sz="4800">
                <a:solidFill>
                  <a:srgbClr val="000000"/>
                </a:solidFill>
              </a:defRPr>
            </a:pPr>
            <a:r>
              <a:t>What are our consistency challenges?</a:t>
            </a:r>
          </a:p>
          <a:p>
            <a:pPr marL="609600" indent="-609600" algn="l">
              <a:lnSpc>
                <a:spcPct val="90000"/>
              </a:lnSpc>
              <a:spcBef>
                <a:spcPts val="4500"/>
              </a:spcBef>
              <a:buSzPct val="123000"/>
              <a:buChar char="•"/>
              <a:defRPr sz="4800">
                <a:solidFill>
                  <a:srgbClr val="000000"/>
                </a:solidFill>
              </a:defRPr>
            </a:pPr>
            <a:r>
              <a:t>Each town must have a unique ID</a:t>
            </a:r>
          </a:p>
          <a:p>
            <a:pPr marL="609600" indent="-609600" algn="l">
              <a:lnSpc>
                <a:spcPct val="90000"/>
              </a:lnSpc>
              <a:spcBef>
                <a:spcPts val="4500"/>
              </a:spcBef>
              <a:buSzPct val="123000"/>
              <a:buChar char="•"/>
              <a:defRPr sz="4800">
                <a:solidFill>
                  <a:srgbClr val="000000"/>
                </a:solidFill>
              </a:defRPr>
            </a:pPr>
            <a:r>
              <a:t>Ideally - distribute towns to controllers evenly?</a:t>
            </a:r>
          </a:p>
          <a:p>
            <a:pPr algn="l">
              <a:lnSpc>
                <a:spcPct val="90000"/>
              </a:lnSpc>
              <a:spcBef>
                <a:spcPts val="4500"/>
              </a:spcBef>
              <a:defRPr sz="4800">
                <a:solidFill>
                  <a:srgbClr val="000000"/>
                </a:solidFill>
              </a:defRPr>
            </a:pPr>
            <a:r>
              <a:t>Should we even do this?</a:t>
            </a:r>
          </a:p>
        </p:txBody>
      </p:sp>
      <p:sp>
        <p:nvSpPr>
          <p:cNvPr id="650" name="Callout"/>
          <p:cNvSpPr/>
          <p:nvPr/>
        </p:nvSpPr>
        <p:spPr>
          <a:xfrm>
            <a:off x="230618" y="3837941"/>
            <a:ext cx="10037367" cy="4450954"/>
          </a:xfrm>
          <a:custGeom>
            <a:avLst/>
            <a:gdLst/>
            <a:ahLst/>
            <a:cxnLst>
              <a:cxn ang="0">
                <a:pos x="wd2" y="hd2"/>
              </a:cxn>
              <a:cxn ang="5400000">
                <a:pos x="wd2" y="hd2"/>
              </a:cxn>
              <a:cxn ang="10800000">
                <a:pos x="wd2" y="hd2"/>
              </a:cxn>
              <a:cxn ang="16200000">
                <a:pos x="wd2" y="hd2"/>
              </a:cxn>
            </a:cxnLst>
            <a:rect l="0" t="0" r="r" b="b"/>
            <a:pathLst>
              <a:path w="21600" h="21600" extrusionOk="0">
                <a:moveTo>
                  <a:pt x="479" y="0"/>
                </a:moveTo>
                <a:cubicBezTo>
                  <a:pt x="215" y="0"/>
                  <a:pt x="0" y="484"/>
                  <a:pt x="0" y="1080"/>
                </a:cubicBezTo>
                <a:lnTo>
                  <a:pt x="0" y="20520"/>
                </a:lnTo>
                <a:cubicBezTo>
                  <a:pt x="0" y="21116"/>
                  <a:pt x="215" y="21600"/>
                  <a:pt x="479" y="21600"/>
                </a:cubicBezTo>
                <a:lnTo>
                  <a:pt x="15885" y="21600"/>
                </a:lnTo>
                <a:cubicBezTo>
                  <a:pt x="16150" y="21600"/>
                  <a:pt x="16365" y="21116"/>
                  <a:pt x="16365" y="20520"/>
                </a:cubicBezTo>
                <a:lnTo>
                  <a:pt x="16365" y="6982"/>
                </a:lnTo>
                <a:lnTo>
                  <a:pt x="21600" y="5874"/>
                </a:lnTo>
                <a:lnTo>
                  <a:pt x="16365" y="4769"/>
                </a:lnTo>
                <a:lnTo>
                  <a:pt x="16365" y="1080"/>
                </a:lnTo>
                <a:cubicBezTo>
                  <a:pt x="16365" y="484"/>
                  <a:pt x="16150" y="0"/>
                  <a:pt x="15885" y="0"/>
                </a:cubicBezTo>
                <a:lnTo>
                  <a:pt x="479" y="0"/>
                </a:lnTo>
                <a:close/>
              </a:path>
            </a:pathLst>
          </a:custGeom>
          <a:ln w="635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51" name="CoveyTownsStore"/>
          <p:cNvSpPr/>
          <p:nvPr/>
        </p:nvSpPr>
        <p:spPr>
          <a:xfrm>
            <a:off x="10339910" y="4241989"/>
            <a:ext cx="3536230" cy="1603610"/>
          </a:xfrm>
          <a:prstGeom prst="rect">
            <a:avLst/>
          </a:prstGeom>
          <a:solidFill>
            <a:srgbClr val="A1C9BA"/>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000000"/>
                </a:solidFill>
                <a:latin typeface="Helvetica Light"/>
                <a:ea typeface="Helvetica Light"/>
                <a:cs typeface="Helvetica Light"/>
                <a:sym typeface="Helvetica Light"/>
              </a:defRPr>
            </a:lvl1pPr>
          </a:lstStyle>
          <a:p>
            <a:r>
              <a:t>CoveyTownsStore</a:t>
            </a:r>
          </a:p>
        </p:txBody>
      </p:sp>
      <p:graphicFrame>
        <p:nvGraphicFramePr>
          <p:cNvPr id="652" name="Table"/>
          <p:cNvGraphicFramePr/>
          <p:nvPr/>
        </p:nvGraphicFramePr>
        <p:xfrm>
          <a:off x="576861" y="4193566"/>
          <a:ext cx="6911950" cy="3896810"/>
        </p:xfrm>
        <a:graphic>
          <a:graphicData uri="http://schemas.openxmlformats.org/drawingml/2006/table">
            <a:tbl>
              <a:tblPr firstRow="1">
                <a:tableStyleId>{EEE7283C-3CF3-47DC-8721-378D4A62B228}</a:tableStyleId>
              </a:tblPr>
              <a:tblGrid>
                <a:gridCol w="3455975">
                  <a:extLst>
                    <a:ext uri="{9D8B030D-6E8A-4147-A177-3AD203B41FA5}">
                      <a16:colId xmlns:a16="http://schemas.microsoft.com/office/drawing/2014/main" val="20000"/>
                    </a:ext>
                  </a:extLst>
                </a:gridCol>
                <a:gridCol w="3455975">
                  <a:extLst>
                    <a:ext uri="{9D8B030D-6E8A-4147-A177-3AD203B41FA5}">
                      <a16:colId xmlns:a16="http://schemas.microsoft.com/office/drawing/2014/main" val="20001"/>
                    </a:ext>
                  </a:extLst>
                </a:gridCol>
              </a:tblGrid>
              <a:tr h="779362">
                <a:tc>
                  <a:txBody>
                    <a:bodyPr/>
                    <a:lstStyle/>
                    <a:p>
                      <a:pPr defTabSz="914400">
                        <a:tabLst>
                          <a:tab pos="1663700" algn="l"/>
                        </a:tabLst>
                      </a:pPr>
                      <a:r>
                        <a:rPr sz="3200">
                          <a:sym typeface="Helvetica Neue Medium"/>
                        </a:rPr>
                        <a:t>TownID</a:t>
                      </a:r>
                    </a:p>
                  </a:txBody>
                  <a:tcPr marL="50800" marR="50800" marT="50800" marB="50800" anchor="ctr" horzOverflow="overflow">
                    <a:solidFill>
                      <a:srgbClr val="83D3D4"/>
                    </a:solidFill>
                  </a:tcPr>
                </a:tc>
                <a:tc>
                  <a:txBody>
                    <a:bodyPr/>
                    <a:lstStyle/>
                    <a:p>
                      <a:pPr defTabSz="914400">
                        <a:tabLst>
                          <a:tab pos="1663700" algn="l"/>
                        </a:tabLst>
                      </a:pPr>
                      <a:r>
                        <a:rPr sz="3200">
                          <a:sym typeface="Helvetica Neue Medium"/>
                        </a:rPr>
                        <a:t>TownController</a:t>
                      </a:r>
                    </a:p>
                  </a:txBody>
                  <a:tcPr marL="50800" marR="50800" marT="50800" marB="50800" anchor="ctr" horzOverflow="overflow">
                    <a:solidFill>
                      <a:srgbClr val="83D3D4"/>
                    </a:solidFill>
                  </a:tcPr>
                </a:tc>
                <a:extLst>
                  <a:ext uri="{0D108BD9-81ED-4DB2-BD59-A6C34878D82A}">
                    <a16:rowId xmlns:a16="http://schemas.microsoft.com/office/drawing/2014/main" val="10000"/>
                  </a:ext>
                </a:extLst>
              </a:tr>
              <a:tr h="779362">
                <a:tc>
                  <a:txBody>
                    <a:bodyPr/>
                    <a:lstStyle/>
                    <a:p>
                      <a:pPr defTabSz="914400"/>
                      <a:r>
                        <a:rPr sz="3200"/>
                        <a:t>Town1</a:t>
                      </a:r>
                    </a:p>
                  </a:txBody>
                  <a:tcPr marL="50800" marR="50800" marT="50800" marB="50800" anchor="ctr" horzOverflow="overflow">
                    <a:lnL w="12700">
                      <a:solidFill>
                        <a:srgbClr val="4D4D4D"/>
                      </a:solidFill>
                      <a:miter lim="400000"/>
                    </a:lnL>
                  </a:tcPr>
                </a:tc>
                <a:tc>
                  <a:txBody>
                    <a:bodyPr/>
                    <a:lstStyle/>
                    <a:p>
                      <a:pPr defTabSz="914400"/>
                      <a:r>
                        <a:rPr sz="3200"/>
                        <a:t>A</a:t>
                      </a:r>
                    </a:p>
                  </a:txBody>
                  <a:tcPr marL="50800" marR="50800" marT="50800" marB="50800" anchor="ctr" horzOverflow="overflow">
                    <a:lnR w="12700">
                      <a:solidFill>
                        <a:srgbClr val="4D4D4D"/>
                      </a:solidFill>
                      <a:miter lim="400000"/>
                    </a:lnR>
                  </a:tcPr>
                </a:tc>
                <a:extLst>
                  <a:ext uri="{0D108BD9-81ED-4DB2-BD59-A6C34878D82A}">
                    <a16:rowId xmlns:a16="http://schemas.microsoft.com/office/drawing/2014/main" val="10001"/>
                  </a:ext>
                </a:extLst>
              </a:tr>
              <a:tr h="779362">
                <a:tc>
                  <a:txBody>
                    <a:bodyPr/>
                    <a:lstStyle/>
                    <a:p>
                      <a:pPr defTabSz="914400"/>
                      <a:r>
                        <a:rPr sz="3200"/>
                        <a:t>Town2</a:t>
                      </a:r>
                    </a:p>
                  </a:txBody>
                  <a:tcPr marL="50800" marR="50800" marT="50800" marB="50800" anchor="ctr" horzOverflow="overflow">
                    <a:lnL w="12700">
                      <a:solidFill>
                        <a:srgbClr val="4D4D4D"/>
                      </a:solidFill>
                      <a:miter lim="400000"/>
                    </a:lnL>
                  </a:tcPr>
                </a:tc>
                <a:tc>
                  <a:txBody>
                    <a:bodyPr/>
                    <a:lstStyle/>
                    <a:p>
                      <a:pPr defTabSz="914400"/>
                      <a:r>
                        <a:rPr sz="3200"/>
                        <a:t>A</a:t>
                      </a:r>
                    </a:p>
                  </a:txBody>
                  <a:tcPr marL="50800" marR="50800" marT="50800" marB="50800" anchor="ctr" horzOverflow="overflow">
                    <a:lnR w="12700">
                      <a:solidFill>
                        <a:srgbClr val="4D4D4D"/>
                      </a:solidFill>
                      <a:miter lim="400000"/>
                    </a:lnR>
                  </a:tcPr>
                </a:tc>
                <a:extLst>
                  <a:ext uri="{0D108BD9-81ED-4DB2-BD59-A6C34878D82A}">
                    <a16:rowId xmlns:a16="http://schemas.microsoft.com/office/drawing/2014/main" val="10002"/>
                  </a:ext>
                </a:extLst>
              </a:tr>
              <a:tr h="779362">
                <a:tc>
                  <a:txBody>
                    <a:bodyPr/>
                    <a:lstStyle/>
                    <a:p>
                      <a:pPr defTabSz="914400"/>
                      <a:r>
                        <a:rPr sz="3200"/>
                        <a:t>Town3</a:t>
                      </a:r>
                    </a:p>
                  </a:txBody>
                  <a:tcPr marL="50800" marR="50800" marT="50800" marB="50800" anchor="ctr" horzOverflow="overflow">
                    <a:lnL w="12700">
                      <a:solidFill>
                        <a:srgbClr val="4D4D4D"/>
                      </a:solidFill>
                      <a:miter lim="400000"/>
                    </a:lnL>
                  </a:tcPr>
                </a:tc>
                <a:tc>
                  <a:txBody>
                    <a:bodyPr/>
                    <a:lstStyle/>
                    <a:p>
                      <a:pPr defTabSz="914400"/>
                      <a:r>
                        <a:rPr sz="3200"/>
                        <a:t>B</a:t>
                      </a:r>
                    </a:p>
                  </a:txBody>
                  <a:tcPr marL="50800" marR="50800" marT="50800" marB="50800" anchor="ctr" horzOverflow="overflow">
                    <a:lnR w="12700">
                      <a:solidFill>
                        <a:srgbClr val="4D4D4D"/>
                      </a:solidFill>
                      <a:miter lim="400000"/>
                    </a:lnR>
                  </a:tcPr>
                </a:tc>
                <a:extLst>
                  <a:ext uri="{0D108BD9-81ED-4DB2-BD59-A6C34878D82A}">
                    <a16:rowId xmlns:a16="http://schemas.microsoft.com/office/drawing/2014/main" val="10003"/>
                  </a:ext>
                </a:extLst>
              </a:tr>
              <a:tr h="779362">
                <a:tc>
                  <a:txBody>
                    <a:bodyPr/>
                    <a:lstStyle/>
                    <a:p>
                      <a:pPr defTabSz="914400"/>
                      <a:r>
                        <a:rPr sz="3200"/>
                        <a:t>Town4</a:t>
                      </a:r>
                    </a:p>
                  </a:txBody>
                  <a:tcPr marL="50800" marR="50800" marT="50800" marB="50800" anchor="ctr" horzOverflow="overflow">
                    <a:lnL w="12700">
                      <a:solidFill>
                        <a:srgbClr val="4D4D4D"/>
                      </a:solidFill>
                      <a:miter lim="400000"/>
                    </a:lnL>
                    <a:lnB w="12700">
                      <a:solidFill>
                        <a:srgbClr val="4D4D4D"/>
                      </a:solidFill>
                      <a:miter lim="400000"/>
                    </a:lnB>
                  </a:tcPr>
                </a:tc>
                <a:tc>
                  <a:txBody>
                    <a:bodyPr/>
                    <a:lstStyle/>
                    <a:p>
                      <a:pPr defTabSz="914400"/>
                      <a:r>
                        <a:rPr sz="3200"/>
                        <a:t>C</a:t>
                      </a:r>
                    </a:p>
                  </a:txBody>
                  <a:tcPr marL="50800" marR="50800" marT="50800" marB="50800" anchor="ctr" horzOverflow="overflow">
                    <a:lnR w="12700">
                      <a:solidFill>
                        <a:srgbClr val="4D4D4D"/>
                      </a:solidFill>
                      <a:miter lim="400000"/>
                    </a:lnR>
                    <a:lnB w="12700">
                      <a:solidFill>
                        <a:srgbClr val="4D4D4D"/>
                      </a:solidFill>
                      <a:miter lim="400000"/>
                    </a:lnB>
                  </a:tcPr>
                </a:tc>
                <a:extLst>
                  <a:ext uri="{0D108BD9-81ED-4DB2-BD59-A6C34878D82A}">
                    <a16:rowId xmlns:a16="http://schemas.microsoft.com/office/drawing/2014/main" val="10004"/>
                  </a:ext>
                </a:extLst>
              </a:tr>
            </a:tbl>
          </a:graphicData>
        </a:graphic>
      </p:graphicFrame>
      <p:sp>
        <p:nvSpPr>
          <p:cNvPr id="653" name="CoveyTownsStore 2"/>
          <p:cNvSpPr/>
          <p:nvPr/>
        </p:nvSpPr>
        <p:spPr>
          <a:xfrm>
            <a:off x="10339910" y="6779846"/>
            <a:ext cx="3536230" cy="1603611"/>
          </a:xfrm>
          <a:prstGeom prst="rect">
            <a:avLst/>
          </a:prstGeom>
          <a:solidFill>
            <a:srgbClr val="A1C9BA"/>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000000"/>
                </a:solidFill>
                <a:latin typeface="Helvetica Light"/>
                <a:ea typeface="Helvetica Light"/>
                <a:cs typeface="Helvetica Light"/>
                <a:sym typeface="Helvetica Light"/>
              </a:defRPr>
            </a:lvl1pPr>
          </a:lstStyle>
          <a:p>
            <a:r>
              <a:t>CoveyTownsStore 2</a:t>
            </a:r>
          </a:p>
        </p:txBody>
      </p:sp>
      <p:sp>
        <p:nvSpPr>
          <p:cNvPr id="654" name="CoveyTownsStore 3"/>
          <p:cNvSpPr/>
          <p:nvPr/>
        </p:nvSpPr>
        <p:spPr>
          <a:xfrm>
            <a:off x="10339910" y="9317704"/>
            <a:ext cx="3536230" cy="1603610"/>
          </a:xfrm>
          <a:prstGeom prst="rect">
            <a:avLst/>
          </a:prstGeom>
          <a:solidFill>
            <a:srgbClr val="A1C9BA"/>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000000"/>
                </a:solidFill>
                <a:latin typeface="Helvetica Light"/>
                <a:ea typeface="Helvetica Light"/>
                <a:cs typeface="Helvetica Light"/>
                <a:sym typeface="Helvetica Light"/>
              </a:defRPr>
            </a:lvl1pPr>
          </a:lstStyle>
          <a:p>
            <a:r>
              <a:t>CoveyTownsStore 3</a:t>
            </a:r>
          </a:p>
        </p:txBody>
      </p:sp>
      <p:cxnSp>
        <p:nvCxnSpPr>
          <p:cNvPr id="655" name="Connection Line"/>
          <p:cNvCxnSpPr>
            <a:stCxn id="654" idx="0"/>
            <a:endCxn id="651" idx="0"/>
          </p:cNvCxnSpPr>
          <p:nvPr/>
        </p:nvCxnSpPr>
        <p:spPr>
          <a:xfrm flipV="1">
            <a:off x="12108024" y="5043794"/>
            <a:ext cx="1" cy="5075716"/>
          </a:xfrm>
          <a:prstGeom prst="straightConnector1">
            <a:avLst/>
          </a:prstGeom>
          <a:ln w="76200">
            <a:solidFill>
              <a:srgbClr val="000000"/>
            </a:solidFill>
            <a:miter lim="400000"/>
            <a:headEnd type="triangle"/>
            <a:tailEnd type="triangle"/>
          </a:ln>
        </p:spPr>
      </p:cxnSp>
      <p:cxnSp>
        <p:nvCxnSpPr>
          <p:cNvPr id="656" name="Connection Line"/>
          <p:cNvCxnSpPr>
            <a:stCxn id="653" idx="0"/>
            <a:endCxn id="651" idx="0"/>
          </p:cNvCxnSpPr>
          <p:nvPr/>
        </p:nvCxnSpPr>
        <p:spPr>
          <a:xfrm flipV="1">
            <a:off x="12108024" y="5043794"/>
            <a:ext cx="1" cy="2537858"/>
          </a:xfrm>
          <a:prstGeom prst="straightConnector1">
            <a:avLst/>
          </a:prstGeom>
          <a:ln w="76200">
            <a:solidFill>
              <a:srgbClr val="000000"/>
            </a:solidFill>
            <a:miter lim="400000"/>
            <a:headEnd type="triangle"/>
            <a:tailEnd type="triangle"/>
          </a:ln>
        </p:spPr>
      </p:cxn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AEBAA-EA44-9E46-B687-5A0E19ACAFB6}"/>
              </a:ext>
            </a:extLst>
          </p:cNvPr>
          <p:cNvSpPr>
            <a:spLocks noGrp="1"/>
          </p:cNvSpPr>
          <p:nvPr>
            <p:ph type="title"/>
          </p:nvPr>
        </p:nvSpPr>
        <p:spPr/>
        <p:txBody>
          <a:bodyPr/>
          <a:lstStyle/>
          <a:p>
            <a:r>
              <a:rPr lang="en-US" dirty="0">
                <a:solidFill>
                  <a:srgbClr val="FF0000"/>
                </a:solidFill>
              </a:rPr>
              <a:t>TODO: Rest</a:t>
            </a:r>
          </a:p>
        </p:txBody>
      </p:sp>
      <p:sp>
        <p:nvSpPr>
          <p:cNvPr id="3" name="Text Placeholder 2">
            <a:extLst>
              <a:ext uri="{FF2B5EF4-FFF2-40B4-BE49-F238E27FC236}">
                <a16:creationId xmlns:a16="http://schemas.microsoft.com/office/drawing/2014/main" id="{93ABF600-F8CC-444B-8245-5DC7D813720D}"/>
              </a:ext>
            </a:extLst>
          </p:cNvPr>
          <p:cNvSpPr>
            <a:spLocks noGrp="1"/>
          </p:cNvSpPr>
          <p:nvPr>
            <p:ph type="body" sz="quarter" idx="21"/>
          </p:nvPr>
        </p:nvSpPr>
        <p:spPr/>
        <p:txBody>
          <a:bodyPr/>
          <a:lstStyle/>
          <a:p>
            <a:r>
              <a:rPr lang="en-US" dirty="0"/>
              <a:t>One-of</a:t>
            </a:r>
          </a:p>
        </p:txBody>
      </p:sp>
      <p:sp>
        <p:nvSpPr>
          <p:cNvPr id="4" name="Text Placeholder 3">
            <a:extLst>
              <a:ext uri="{FF2B5EF4-FFF2-40B4-BE49-F238E27FC236}">
                <a16:creationId xmlns:a16="http://schemas.microsoft.com/office/drawing/2014/main" id="{232D45E7-A6BB-9743-AFFF-EBD638018C1B}"/>
              </a:ext>
            </a:extLst>
          </p:cNvPr>
          <p:cNvSpPr>
            <a:spLocks noGrp="1"/>
          </p:cNvSpPr>
          <p:nvPr>
            <p:ph type="body" idx="1"/>
          </p:nvPr>
        </p:nvSpPr>
        <p:spPr/>
        <p:txBody>
          <a:bodyPr/>
          <a:lstStyle/>
          <a:p>
            <a:r>
              <a:rPr lang="en-US" dirty="0"/>
              <a:t>Architectural examples?</a:t>
            </a:r>
          </a:p>
          <a:p>
            <a:pPr marL="685800" indent="-685800">
              <a:buFont typeface="Arial" panose="020B0604020202020204" pitchFamily="34" charset="0"/>
              <a:buChar char="•"/>
            </a:pPr>
            <a:r>
              <a:rPr lang="en-US" dirty="0"/>
              <a:t>Might be too abstract</a:t>
            </a:r>
          </a:p>
          <a:p>
            <a:pPr marL="685800" indent="-685800">
              <a:buFont typeface="Arial" panose="020B0604020202020204" pitchFamily="34" charset="0"/>
              <a:buChar char="•"/>
            </a:pPr>
            <a:r>
              <a:rPr lang="en-US" dirty="0"/>
              <a:t>Zookeeper (there are slides)</a:t>
            </a:r>
          </a:p>
          <a:p>
            <a:r>
              <a:rPr lang="en-US" dirty="0"/>
              <a:t>Concrete Examples:</a:t>
            </a:r>
          </a:p>
          <a:p>
            <a:pPr marL="685800" indent="-685800">
              <a:buFont typeface="Arial" panose="020B0604020202020204" pitchFamily="34" charset="0"/>
              <a:buChar char="•"/>
            </a:pPr>
            <a:r>
              <a:rPr lang="en-US" dirty="0"/>
              <a:t>Content replication example?</a:t>
            </a:r>
          </a:p>
          <a:p>
            <a:pPr marL="685800" indent="-685800">
              <a:buFont typeface="Arial" panose="020B0604020202020204" pitchFamily="34" charset="0"/>
              <a:buChar char="•"/>
            </a:pPr>
            <a:r>
              <a:rPr lang="en-US" dirty="0"/>
              <a:t>Extremely large datasets?</a:t>
            </a:r>
          </a:p>
          <a:p>
            <a:pPr marL="685800" indent="-685800">
              <a:buFont typeface="Arial" panose="020B0604020202020204" pitchFamily="34" charset="0"/>
              <a:buChar char="•"/>
            </a:pPr>
            <a:r>
              <a:rPr lang="en-US" dirty="0"/>
              <a:t>HADOOP, GFS</a:t>
            </a:r>
          </a:p>
          <a:p>
            <a:pPr marL="685800" indent="-685800">
              <a:buFont typeface="Arial" panose="020B0604020202020204" pitchFamily="34" charset="0"/>
              <a:buChar char="•"/>
            </a:pPr>
            <a:endParaRPr lang="en-US" dirty="0"/>
          </a:p>
          <a:p>
            <a:endParaRPr lang="en-US" dirty="0"/>
          </a:p>
          <a:p>
            <a:endParaRPr lang="en-US" dirty="0"/>
          </a:p>
        </p:txBody>
      </p:sp>
    </p:spTree>
    <p:extLst>
      <p:ext uri="{BB962C8B-B14F-4D97-AF65-F5344CB8AC3E}">
        <p14:creationId xmlns:p14="http://schemas.microsoft.com/office/powerpoint/2010/main" val="2772724298"/>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2" name="GFS: Google File System"/>
          <p:cNvSpPr txBox="1">
            <a:spLocks noGrp="1"/>
          </p:cNvSpPr>
          <p:nvPr>
            <p:ph type="title"/>
          </p:nvPr>
        </p:nvSpPr>
        <p:spPr>
          <a:prstGeom prst="rect">
            <a:avLst/>
          </a:prstGeom>
        </p:spPr>
        <p:txBody>
          <a:bodyPr/>
          <a:lstStyle/>
          <a:p>
            <a:r>
              <a:t>GFS: Google File System</a:t>
            </a:r>
          </a:p>
        </p:txBody>
      </p:sp>
      <p:sp>
        <p:nvSpPr>
          <p:cNvPr id="663" name="A distributed file system with consistency + performance"/>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A distributed file system with consistency + performance</a:t>
            </a:r>
          </a:p>
        </p:txBody>
      </p:sp>
      <p:sp>
        <p:nvSpPr>
          <p:cNvPr id="664" name="“High sustained bandwidth is more important than low latency. Most of our target applications place a premium on processing data in bulk at a high rate, while few have stringent response time requirements for an individual read or write.”"/>
          <p:cNvSpPr txBox="1"/>
          <p:nvPr/>
        </p:nvSpPr>
        <p:spPr>
          <a:xfrm>
            <a:off x="657540" y="5030915"/>
            <a:ext cx="15816699" cy="36541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marL="638923" indent="-469900" algn="l">
              <a:lnSpc>
                <a:spcPct val="90000"/>
              </a:lnSpc>
              <a:defRPr sz="5000" spc="-100">
                <a:solidFill>
                  <a:srgbClr val="000000"/>
                </a:solidFill>
                <a:latin typeface="Helvetica Neue Medium"/>
                <a:ea typeface="Helvetica Neue Medium"/>
                <a:cs typeface="Helvetica Neue Medium"/>
                <a:sym typeface="Helvetica Neue Medium"/>
              </a:defRPr>
            </a:lvl1pPr>
          </a:lstStyle>
          <a:p>
            <a:r>
              <a:t>“High sustained bandwidth is more important than low latency. Most of our target applications place a premium on processing data in bulk at a high rate, while few have stringent response time requirements for an individual read or write.”</a:t>
            </a:r>
          </a:p>
        </p:txBody>
      </p:sp>
      <p:pic>
        <p:nvPicPr>
          <p:cNvPr id="665" name="Image" descr="Image"/>
          <p:cNvPicPr>
            <a:picLocks noChangeAspect="1"/>
          </p:cNvPicPr>
          <p:nvPr/>
        </p:nvPicPr>
        <p:blipFill>
          <a:blip r:embed="rId3"/>
          <a:stretch>
            <a:fillRect/>
          </a:stretch>
        </p:blipFill>
        <p:spPr>
          <a:xfrm>
            <a:off x="16713903" y="3349020"/>
            <a:ext cx="7529013" cy="10054979"/>
          </a:xfrm>
          <a:prstGeom prst="rect">
            <a:avLst/>
          </a:prstGeom>
          <a:ln w="25400">
            <a:miter lim="400000"/>
          </a:ln>
          <a:effectLst>
            <a:outerShdw blurRad="254000" dist="127000" dir="5400000" rotWithShape="0">
              <a:srgbClr val="000000">
                <a:alpha val="70000"/>
              </a:srgbClr>
            </a:outerShdw>
          </a:effectLst>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9" name="GFS: Google File System"/>
          <p:cNvSpPr txBox="1">
            <a:spLocks noGrp="1"/>
          </p:cNvSpPr>
          <p:nvPr>
            <p:ph type="title"/>
          </p:nvPr>
        </p:nvSpPr>
        <p:spPr>
          <a:prstGeom prst="rect">
            <a:avLst/>
          </a:prstGeom>
        </p:spPr>
        <p:txBody>
          <a:bodyPr/>
          <a:lstStyle/>
          <a:p>
            <a:r>
              <a:t>GFS: Google File System</a:t>
            </a:r>
          </a:p>
        </p:txBody>
      </p:sp>
      <p:sp>
        <p:nvSpPr>
          <p:cNvPr id="670" name="Overall Design: Replication + Partitioning"/>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solidFill>
                  <a:srgbClr val="FF0000"/>
                </a:solidFill>
              </a:rPr>
              <a:t>TODO: Kinds of data we care about</a:t>
            </a:r>
            <a:endParaRPr dirty="0">
              <a:solidFill>
                <a:srgbClr val="FF0000"/>
              </a:solidFill>
            </a:endParaRPr>
          </a:p>
        </p:txBody>
      </p:sp>
      <p:sp>
        <p:nvSpPr>
          <p:cNvPr id="671" name="Replicate:…"/>
          <p:cNvSpPr txBox="1">
            <a:spLocks noGrp="1"/>
          </p:cNvSpPr>
          <p:nvPr>
            <p:ph type="body" idx="1"/>
          </p:nvPr>
        </p:nvSpPr>
        <p:spPr>
          <a:prstGeom prst="rect">
            <a:avLst/>
          </a:prstGeom>
        </p:spPr>
        <p:txBody>
          <a:bodyPr/>
          <a:lstStyle/>
          <a:p>
            <a:r>
              <a:rPr lang="en-US" dirty="0"/>
              <a:t>Lists of files + metadata</a:t>
            </a:r>
          </a:p>
          <a:p>
            <a:r>
              <a:rPr lang="en-US" dirty="0"/>
              <a:t>Storage of chunks of files</a:t>
            </a:r>
            <a:endParaRPr dirty="0"/>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9" name="GFS: Google File System"/>
          <p:cNvSpPr txBox="1">
            <a:spLocks noGrp="1"/>
          </p:cNvSpPr>
          <p:nvPr>
            <p:ph type="title"/>
          </p:nvPr>
        </p:nvSpPr>
        <p:spPr>
          <a:prstGeom prst="rect">
            <a:avLst/>
          </a:prstGeom>
        </p:spPr>
        <p:txBody>
          <a:bodyPr/>
          <a:lstStyle/>
          <a:p>
            <a:r>
              <a:t>GFS: Google File System</a:t>
            </a:r>
          </a:p>
        </p:txBody>
      </p:sp>
      <p:sp>
        <p:nvSpPr>
          <p:cNvPr id="670" name="Overall Design: Replication + Partitioning"/>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Overall Design: Replication + Partitioning</a:t>
            </a:r>
          </a:p>
        </p:txBody>
      </p:sp>
      <p:sp>
        <p:nvSpPr>
          <p:cNvPr id="671" name="Replicate:…"/>
          <p:cNvSpPr txBox="1">
            <a:spLocks noGrp="1"/>
          </p:cNvSpPr>
          <p:nvPr>
            <p:ph type="body" idx="1"/>
          </p:nvPr>
        </p:nvSpPr>
        <p:spPr>
          <a:prstGeom prst="rect">
            <a:avLst/>
          </a:prstGeom>
        </p:spPr>
        <p:txBody>
          <a:bodyPr/>
          <a:lstStyle/>
          <a:p>
            <a:r>
              <a:rPr dirty="0"/>
              <a:t>Replicate:</a:t>
            </a:r>
          </a:p>
          <a:p>
            <a:pPr lvl="1"/>
            <a:r>
              <a:rPr dirty="0"/>
              <a:t>Each file is stored in multiple places</a:t>
            </a:r>
          </a:p>
          <a:p>
            <a:r>
              <a:rPr dirty="0"/>
              <a:t>Partition:</a:t>
            </a:r>
          </a:p>
          <a:p>
            <a:pPr lvl="1"/>
            <a:r>
              <a:rPr dirty="0"/>
              <a:t>Each server stores only some files</a:t>
            </a:r>
          </a:p>
          <a:p>
            <a:pPr lvl="1"/>
            <a:r>
              <a:rPr dirty="0"/>
              <a:t>Big files are split into multiple pieces</a:t>
            </a:r>
          </a:p>
        </p:txBody>
      </p:sp>
    </p:spTree>
    <p:extLst>
      <p:ext uri="{BB962C8B-B14F-4D97-AF65-F5344CB8AC3E}">
        <p14:creationId xmlns:p14="http://schemas.microsoft.com/office/powerpoint/2010/main" val="176589607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65F50-4F58-9845-AB05-7C59442F2BD4}"/>
              </a:ext>
            </a:extLst>
          </p:cNvPr>
          <p:cNvSpPr>
            <a:spLocks noGrp="1"/>
          </p:cNvSpPr>
          <p:nvPr>
            <p:ph type="title"/>
          </p:nvPr>
        </p:nvSpPr>
        <p:spPr/>
        <p:txBody>
          <a:bodyPr/>
          <a:lstStyle/>
          <a:p>
            <a:r>
              <a:rPr lang="en-US" dirty="0"/>
              <a:t>TODO: Narrative</a:t>
            </a:r>
          </a:p>
        </p:txBody>
      </p:sp>
      <p:sp>
        <p:nvSpPr>
          <p:cNvPr id="3" name="Text Placeholder 2">
            <a:extLst>
              <a:ext uri="{FF2B5EF4-FFF2-40B4-BE49-F238E27FC236}">
                <a16:creationId xmlns:a16="http://schemas.microsoft.com/office/drawing/2014/main" id="{C468406A-96FC-A54C-A4A0-2B14B1E182EC}"/>
              </a:ext>
            </a:extLst>
          </p:cNvPr>
          <p:cNvSpPr>
            <a:spLocks noGrp="1"/>
          </p:cNvSpPr>
          <p:nvPr>
            <p:ph type="body" sz="quarter" idx="21"/>
          </p:nvPr>
        </p:nvSpPr>
        <p:spPr/>
        <p:txBody>
          <a:bodyPr/>
          <a:lstStyle/>
          <a:p>
            <a:endParaRPr lang="en-US"/>
          </a:p>
        </p:txBody>
      </p:sp>
      <p:sp>
        <p:nvSpPr>
          <p:cNvPr id="4" name="Text Placeholder 3">
            <a:extLst>
              <a:ext uri="{FF2B5EF4-FFF2-40B4-BE49-F238E27FC236}">
                <a16:creationId xmlns:a16="http://schemas.microsoft.com/office/drawing/2014/main" id="{3747DC1F-6F2B-7145-9B6A-14560E79705A}"/>
              </a:ext>
            </a:extLst>
          </p:cNvPr>
          <p:cNvSpPr>
            <a:spLocks noGrp="1"/>
          </p:cNvSpPr>
          <p:nvPr>
            <p:ph type="body" idx="1"/>
          </p:nvPr>
        </p:nvSpPr>
        <p:spPr/>
        <p:txBody>
          <a:bodyPr/>
          <a:lstStyle/>
          <a:p>
            <a:r>
              <a:rPr lang="en-US" dirty="0"/>
              <a:t>How do we organize our distributed system?</a:t>
            </a:r>
          </a:p>
          <a:p>
            <a:r>
              <a:rPr lang="en-US" dirty="0"/>
              <a:t>Do we share state?</a:t>
            </a:r>
          </a:p>
          <a:p>
            <a:r>
              <a:rPr lang="en-US" dirty="0"/>
              <a:t>Usually there is shared state</a:t>
            </a:r>
          </a:p>
          <a:p>
            <a:r>
              <a:rPr lang="en-US" dirty="0"/>
              <a:t>How do we deal with that?</a:t>
            </a:r>
          </a:p>
          <a:p>
            <a:r>
              <a:rPr lang="en-US" dirty="0"/>
              <a:t>Usually: partition and/or replicate</a:t>
            </a:r>
          </a:p>
          <a:p>
            <a:r>
              <a:rPr lang="en-US" dirty="0"/>
              <a:t>This will give us possible architectures for our DS</a:t>
            </a:r>
          </a:p>
        </p:txBody>
      </p:sp>
    </p:spTree>
    <p:extLst>
      <p:ext uri="{BB962C8B-B14F-4D97-AF65-F5344CB8AC3E}">
        <p14:creationId xmlns:p14="http://schemas.microsoft.com/office/powerpoint/2010/main" val="322230380"/>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3" name="GFS: Google File System"/>
          <p:cNvSpPr txBox="1">
            <a:spLocks noGrp="1"/>
          </p:cNvSpPr>
          <p:nvPr>
            <p:ph type="title"/>
          </p:nvPr>
        </p:nvSpPr>
        <p:spPr>
          <a:prstGeom prst="rect">
            <a:avLst/>
          </a:prstGeom>
        </p:spPr>
        <p:txBody>
          <a:bodyPr/>
          <a:lstStyle/>
          <a:p>
            <a:r>
              <a:t>GFS: Google File System</a:t>
            </a:r>
          </a:p>
        </p:txBody>
      </p:sp>
      <p:sp>
        <p:nvSpPr>
          <p:cNvPr id="674" name="Replicate &amp; Partition: Master server tracks partitions + replication"/>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Replicate &amp; Partition: Master server tracks partitions + replication</a:t>
            </a:r>
          </a:p>
        </p:txBody>
      </p:sp>
      <p:grpSp>
        <p:nvGrpSpPr>
          <p:cNvPr id="699" name="Group"/>
          <p:cNvGrpSpPr/>
          <p:nvPr/>
        </p:nvGrpSpPr>
        <p:grpSpPr>
          <a:xfrm>
            <a:off x="4549754" y="8950993"/>
            <a:ext cx="15284492" cy="4166875"/>
            <a:chOff x="0" y="0"/>
            <a:chExt cx="15284490" cy="4166874"/>
          </a:xfrm>
        </p:grpSpPr>
        <p:sp>
          <p:nvSpPr>
            <p:cNvPr id="675" name="ChunkServer"/>
            <p:cNvSpPr/>
            <p:nvPr/>
          </p:nvSpPr>
          <p:spPr>
            <a:xfrm>
              <a:off x="0" y="0"/>
              <a:ext cx="2402765"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676" name="ChunkServer"/>
            <p:cNvSpPr/>
            <p:nvPr/>
          </p:nvSpPr>
          <p:spPr>
            <a:xfrm>
              <a:off x="5152690" y="0"/>
              <a:ext cx="2402766"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677" name="ChunkServer"/>
            <p:cNvSpPr/>
            <p:nvPr/>
          </p:nvSpPr>
          <p:spPr>
            <a:xfrm>
              <a:off x="2576345" y="0"/>
              <a:ext cx="2402766"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678" name="ChunkServer"/>
            <p:cNvSpPr/>
            <p:nvPr/>
          </p:nvSpPr>
          <p:spPr>
            <a:xfrm>
              <a:off x="7729035" y="0"/>
              <a:ext cx="2402766"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679" name="ChunkServer"/>
            <p:cNvSpPr/>
            <p:nvPr/>
          </p:nvSpPr>
          <p:spPr>
            <a:xfrm>
              <a:off x="12881726" y="0"/>
              <a:ext cx="2402765"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680" name="ChunkServer"/>
            <p:cNvSpPr/>
            <p:nvPr/>
          </p:nvSpPr>
          <p:spPr>
            <a:xfrm>
              <a:off x="10305381" y="0"/>
              <a:ext cx="2402766"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681" name="ChunkServer"/>
            <p:cNvSpPr/>
            <p:nvPr/>
          </p:nvSpPr>
          <p:spPr>
            <a:xfrm>
              <a:off x="0" y="1087646"/>
              <a:ext cx="2402765"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682" name="ChunkServer"/>
            <p:cNvSpPr/>
            <p:nvPr/>
          </p:nvSpPr>
          <p:spPr>
            <a:xfrm>
              <a:off x="5152690" y="1087646"/>
              <a:ext cx="2402766"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683" name="ChunkServer"/>
            <p:cNvSpPr/>
            <p:nvPr/>
          </p:nvSpPr>
          <p:spPr>
            <a:xfrm>
              <a:off x="2576345" y="1087646"/>
              <a:ext cx="2402766"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684" name="ChunkServer"/>
            <p:cNvSpPr/>
            <p:nvPr/>
          </p:nvSpPr>
          <p:spPr>
            <a:xfrm>
              <a:off x="7729035" y="1087646"/>
              <a:ext cx="2402766"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685" name="ChunkServer"/>
            <p:cNvSpPr/>
            <p:nvPr/>
          </p:nvSpPr>
          <p:spPr>
            <a:xfrm>
              <a:off x="12881726" y="1087646"/>
              <a:ext cx="2402765"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686" name="ChunkServer"/>
            <p:cNvSpPr/>
            <p:nvPr/>
          </p:nvSpPr>
          <p:spPr>
            <a:xfrm>
              <a:off x="10305381" y="1087646"/>
              <a:ext cx="2402766"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687" name="ChunkServer"/>
            <p:cNvSpPr/>
            <p:nvPr/>
          </p:nvSpPr>
          <p:spPr>
            <a:xfrm>
              <a:off x="0" y="2175292"/>
              <a:ext cx="2402765" cy="903937"/>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688" name="ChunkServer"/>
            <p:cNvSpPr/>
            <p:nvPr/>
          </p:nvSpPr>
          <p:spPr>
            <a:xfrm>
              <a:off x="5152690" y="2175292"/>
              <a:ext cx="2402766" cy="903937"/>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689" name="ChunkServer"/>
            <p:cNvSpPr/>
            <p:nvPr/>
          </p:nvSpPr>
          <p:spPr>
            <a:xfrm>
              <a:off x="2576345" y="2175292"/>
              <a:ext cx="2402766" cy="903937"/>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690" name="ChunkServer"/>
            <p:cNvSpPr/>
            <p:nvPr/>
          </p:nvSpPr>
          <p:spPr>
            <a:xfrm>
              <a:off x="7729035" y="2175292"/>
              <a:ext cx="2402766" cy="903937"/>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691" name="ChunkServer"/>
            <p:cNvSpPr/>
            <p:nvPr/>
          </p:nvSpPr>
          <p:spPr>
            <a:xfrm>
              <a:off x="12881726" y="2175292"/>
              <a:ext cx="2402765" cy="903937"/>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692" name="ChunkServer"/>
            <p:cNvSpPr/>
            <p:nvPr/>
          </p:nvSpPr>
          <p:spPr>
            <a:xfrm>
              <a:off x="10305381" y="2175292"/>
              <a:ext cx="2402766" cy="903937"/>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693" name="ChunkServer"/>
            <p:cNvSpPr/>
            <p:nvPr/>
          </p:nvSpPr>
          <p:spPr>
            <a:xfrm>
              <a:off x="0" y="3262939"/>
              <a:ext cx="2402765"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694" name="ChunkServer"/>
            <p:cNvSpPr/>
            <p:nvPr/>
          </p:nvSpPr>
          <p:spPr>
            <a:xfrm>
              <a:off x="5152690" y="3262939"/>
              <a:ext cx="2402766"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695" name="ChunkServer"/>
            <p:cNvSpPr/>
            <p:nvPr/>
          </p:nvSpPr>
          <p:spPr>
            <a:xfrm>
              <a:off x="2576345" y="3262939"/>
              <a:ext cx="2402766"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696" name="ChunkServer"/>
            <p:cNvSpPr/>
            <p:nvPr/>
          </p:nvSpPr>
          <p:spPr>
            <a:xfrm>
              <a:off x="7729035" y="3262939"/>
              <a:ext cx="2402766"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697" name="ChunkServer"/>
            <p:cNvSpPr/>
            <p:nvPr/>
          </p:nvSpPr>
          <p:spPr>
            <a:xfrm>
              <a:off x="12881726" y="3262939"/>
              <a:ext cx="2402765"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698" name="ChunkServer"/>
            <p:cNvSpPr/>
            <p:nvPr/>
          </p:nvSpPr>
          <p:spPr>
            <a:xfrm>
              <a:off x="10305381" y="3262939"/>
              <a:ext cx="2402766"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grpSp>
      <p:sp>
        <p:nvSpPr>
          <p:cNvPr id="700" name="GFS Client"/>
          <p:cNvSpPr/>
          <p:nvPr/>
        </p:nvSpPr>
        <p:spPr>
          <a:xfrm>
            <a:off x="1299150" y="4354406"/>
            <a:ext cx="2402766" cy="1785939"/>
          </a:xfrm>
          <a:prstGeom prst="rect">
            <a:avLst/>
          </a:prstGeom>
          <a:solidFill>
            <a:srgbClr val="A1C9BA"/>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000000"/>
                </a:solidFill>
                <a:latin typeface="Helvetica Light"/>
                <a:ea typeface="Helvetica Light"/>
                <a:cs typeface="Helvetica Light"/>
                <a:sym typeface="Helvetica Light"/>
              </a:defRPr>
            </a:lvl1pPr>
          </a:lstStyle>
          <a:p>
            <a:r>
              <a:t>GFS Client</a:t>
            </a:r>
          </a:p>
        </p:txBody>
      </p:sp>
      <p:graphicFrame>
        <p:nvGraphicFramePr>
          <p:cNvPr id="701" name="Table"/>
          <p:cNvGraphicFramePr/>
          <p:nvPr/>
        </p:nvGraphicFramePr>
        <p:xfrm>
          <a:off x="14378475" y="3432408"/>
          <a:ext cx="9961245" cy="4230431"/>
        </p:xfrm>
        <a:graphic>
          <a:graphicData uri="http://schemas.openxmlformats.org/drawingml/2006/table">
            <a:tbl>
              <a:tblPr firstRow="1" bandRow="1">
                <a:tableStyleId>{4C3C2611-4C71-4FC5-86AE-919BDF0F9419}</a:tableStyleId>
              </a:tblPr>
              <a:tblGrid>
                <a:gridCol w="1992249">
                  <a:extLst>
                    <a:ext uri="{9D8B030D-6E8A-4147-A177-3AD203B41FA5}">
                      <a16:colId xmlns:a16="http://schemas.microsoft.com/office/drawing/2014/main" val="20000"/>
                    </a:ext>
                  </a:extLst>
                </a:gridCol>
                <a:gridCol w="1992249">
                  <a:extLst>
                    <a:ext uri="{9D8B030D-6E8A-4147-A177-3AD203B41FA5}">
                      <a16:colId xmlns:a16="http://schemas.microsoft.com/office/drawing/2014/main" val="20001"/>
                    </a:ext>
                  </a:extLst>
                </a:gridCol>
                <a:gridCol w="1992249">
                  <a:extLst>
                    <a:ext uri="{9D8B030D-6E8A-4147-A177-3AD203B41FA5}">
                      <a16:colId xmlns:a16="http://schemas.microsoft.com/office/drawing/2014/main" val="20002"/>
                    </a:ext>
                  </a:extLst>
                </a:gridCol>
                <a:gridCol w="1992249">
                  <a:extLst>
                    <a:ext uri="{9D8B030D-6E8A-4147-A177-3AD203B41FA5}">
                      <a16:colId xmlns:a16="http://schemas.microsoft.com/office/drawing/2014/main" val="20003"/>
                    </a:ext>
                  </a:extLst>
                </a:gridCol>
                <a:gridCol w="1992249">
                  <a:extLst>
                    <a:ext uri="{9D8B030D-6E8A-4147-A177-3AD203B41FA5}">
                      <a16:colId xmlns:a16="http://schemas.microsoft.com/office/drawing/2014/main" val="20004"/>
                    </a:ext>
                  </a:extLst>
                </a:gridCol>
              </a:tblGrid>
              <a:tr h="1025757">
                <a:tc>
                  <a:txBody>
                    <a:bodyPr/>
                    <a:lstStyle/>
                    <a:p>
                      <a:pPr defTabSz="914400">
                        <a:defRPr b="0"/>
                      </a:pPr>
                      <a:r>
                        <a:rPr sz="2300" b="1">
                          <a:solidFill>
                            <a:srgbClr val="FFFFFF"/>
                          </a:solidFill>
                        </a:rPr>
                        <a:t>Chunk ID</a:t>
                      </a:r>
                    </a:p>
                  </a:txBody>
                  <a:tcPr marL="50800" marR="50800" marT="50800" marB="50800" anchor="ctr" horzOverflow="overflow">
                    <a:lnL w="12700">
                      <a:miter lim="400000"/>
                    </a:lnL>
                    <a:lnR w="12700">
                      <a:miter lim="400000"/>
                    </a:lnR>
                    <a:lnT w="12700">
                      <a:miter lim="400000"/>
                    </a:lnT>
                    <a:lnB w="12700">
                      <a:miter lim="400000"/>
                    </a:lnB>
                    <a:solidFill>
                      <a:schemeClr val="accent1">
                        <a:hueOff val="114395"/>
                        <a:lumOff val="-24975"/>
                      </a:schemeClr>
                    </a:solidFill>
                  </a:tcPr>
                </a:tc>
                <a:tc>
                  <a:txBody>
                    <a:bodyPr/>
                    <a:lstStyle/>
                    <a:p>
                      <a:pPr defTabSz="914400">
                        <a:defRPr b="0"/>
                      </a:pPr>
                      <a:r>
                        <a:rPr sz="2300" b="1">
                          <a:solidFill>
                            <a:srgbClr val="FFFFFF"/>
                          </a:solidFill>
                        </a:rPr>
                        <a:t>Filename</a:t>
                      </a:r>
                    </a:p>
                  </a:txBody>
                  <a:tcPr marL="50800" marR="50800" marT="50800" marB="50800" anchor="ctr" horzOverflow="overflow">
                    <a:lnL w="12700">
                      <a:miter lim="400000"/>
                    </a:lnL>
                    <a:lnR w="12700">
                      <a:miter lim="400000"/>
                    </a:lnR>
                    <a:lnT w="12700">
                      <a:miter lim="400000"/>
                    </a:lnT>
                    <a:lnB w="12700">
                      <a:miter lim="400000"/>
                    </a:lnB>
                    <a:solidFill>
                      <a:schemeClr val="accent1">
                        <a:hueOff val="114395"/>
                        <a:lumOff val="-24975"/>
                      </a:schemeClr>
                    </a:solidFill>
                  </a:tcPr>
                </a:tc>
                <a:tc>
                  <a:txBody>
                    <a:bodyPr/>
                    <a:lstStyle/>
                    <a:p>
                      <a:pPr defTabSz="914400">
                        <a:defRPr b="0"/>
                      </a:pPr>
                      <a:r>
                        <a:rPr sz="2300" b="1">
                          <a:solidFill>
                            <a:srgbClr val="FFFFFF"/>
                          </a:solidFill>
                        </a:rPr>
                        <a:t>Part of file</a:t>
                      </a:r>
                    </a:p>
                  </a:txBody>
                  <a:tcPr marL="50800" marR="50800" marT="50800" marB="50800" anchor="ctr" horzOverflow="overflow">
                    <a:lnL w="12700">
                      <a:miter lim="400000"/>
                    </a:lnL>
                    <a:lnR w="12700">
                      <a:miter lim="400000"/>
                    </a:lnR>
                    <a:lnT w="12700">
                      <a:miter lim="400000"/>
                    </a:lnT>
                    <a:lnB w="12700">
                      <a:miter lim="400000"/>
                    </a:lnB>
                    <a:solidFill>
                      <a:schemeClr val="accent1">
                        <a:hueOff val="114395"/>
                        <a:lumOff val="-24975"/>
                      </a:schemeClr>
                    </a:solidFill>
                  </a:tcPr>
                </a:tc>
                <a:tc>
                  <a:txBody>
                    <a:bodyPr/>
                    <a:lstStyle/>
                    <a:p>
                      <a:pPr defTabSz="914400">
                        <a:defRPr b="0"/>
                      </a:pPr>
                      <a:r>
                        <a:rPr sz="2300" b="1">
                          <a:solidFill>
                            <a:srgbClr val="FFFFFF"/>
                          </a:solidFill>
                        </a:rPr>
                        <a:t>Master Chunk Server</a:t>
                      </a:r>
                    </a:p>
                  </a:txBody>
                  <a:tcPr marL="50800" marR="50800" marT="50800" marB="50800" anchor="ctr" horzOverflow="overflow">
                    <a:lnL w="12700">
                      <a:miter lim="400000"/>
                    </a:lnL>
                    <a:lnR w="12700">
                      <a:miter lim="400000"/>
                    </a:lnR>
                    <a:lnT w="12700">
                      <a:miter lim="400000"/>
                    </a:lnT>
                    <a:lnB w="12700">
                      <a:miter lim="400000"/>
                    </a:lnB>
                    <a:solidFill>
                      <a:schemeClr val="accent1">
                        <a:hueOff val="114395"/>
                        <a:lumOff val="-24975"/>
                      </a:schemeClr>
                    </a:solidFill>
                  </a:tcPr>
                </a:tc>
                <a:tc>
                  <a:txBody>
                    <a:bodyPr/>
                    <a:lstStyle/>
                    <a:p>
                      <a:pPr defTabSz="914400">
                        <a:defRPr b="0"/>
                      </a:pPr>
                      <a:r>
                        <a:rPr sz="2300" b="1">
                          <a:solidFill>
                            <a:srgbClr val="FFFFFF"/>
                          </a:solidFill>
                        </a:rPr>
                        <a:t>Other Chunk Servers</a:t>
                      </a:r>
                    </a:p>
                  </a:txBody>
                  <a:tcPr marL="50800" marR="50800" marT="50800" marB="50800" anchor="ctr" horzOverflow="overflow">
                    <a:lnL w="12700">
                      <a:miter lim="400000"/>
                    </a:lnL>
                    <a:lnR w="12700">
                      <a:miter lim="400000"/>
                    </a:lnR>
                    <a:lnT w="12700">
                      <a:miter lim="400000"/>
                    </a:lnT>
                    <a:lnB w="12700">
                      <a:miter lim="400000"/>
                    </a:lnB>
                    <a:solidFill>
                      <a:schemeClr val="accent1">
                        <a:hueOff val="114395"/>
                        <a:lumOff val="-24975"/>
                      </a:schemeClr>
                    </a:solidFill>
                  </a:tcPr>
                </a:tc>
                <a:extLst>
                  <a:ext uri="{0D108BD9-81ED-4DB2-BD59-A6C34878D82A}">
                    <a16:rowId xmlns:a16="http://schemas.microsoft.com/office/drawing/2014/main" val="10000"/>
                  </a:ext>
                </a:extLst>
              </a:tr>
              <a:tr h="1025757">
                <a:tc>
                  <a:txBody>
                    <a:bodyPr/>
                    <a:lstStyle/>
                    <a:p>
                      <a:pPr defTabSz="914400"/>
                      <a:r>
                        <a:rPr sz="2300"/>
                        <a:t>1</a:t>
                      </a:r>
                    </a:p>
                  </a:txBody>
                  <a:tcPr marL="50800" marR="50800" marT="50800" marB="508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2300"/>
                        <a:t>/foo/bar</a:t>
                      </a:r>
                    </a:p>
                  </a:txBody>
                  <a:tcPr marL="50800" marR="50800" marT="50800" marB="508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2300"/>
                        <a:t>1 of 1</a:t>
                      </a:r>
                    </a:p>
                  </a:txBody>
                  <a:tcPr marL="50800" marR="50800" marT="50800" marB="508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2300"/>
                        <a:t>A, valid for 1 more minute</a:t>
                      </a:r>
                    </a:p>
                  </a:txBody>
                  <a:tcPr marL="50800" marR="50800" marT="50800" marB="508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2300"/>
                        <a:t>B, C</a:t>
                      </a:r>
                    </a:p>
                  </a:txBody>
                  <a:tcPr marL="50800" marR="50800" marT="50800" marB="50800" anchor="ctr"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1"/>
                  </a:ext>
                </a:extLst>
              </a:tr>
              <a:tr h="1025757">
                <a:tc>
                  <a:txBody>
                    <a:bodyPr/>
                    <a:lstStyle/>
                    <a:p>
                      <a:pPr defTabSz="914400"/>
                      <a:r>
                        <a:rPr sz="2300"/>
                        <a:t>2</a:t>
                      </a:r>
                    </a:p>
                  </a:txBody>
                  <a:tcPr marL="50800" marR="50800" marT="50800" marB="50800" anchor="ctr" horzOverflow="overflow">
                    <a:lnL w="12700">
                      <a:miter lim="400000"/>
                    </a:lnL>
                    <a:lnR w="12700">
                      <a:miter lim="400000"/>
                    </a:lnR>
                    <a:lnT w="12700">
                      <a:miter lim="400000"/>
                    </a:lnT>
                    <a:lnB w="12700">
                      <a:miter lim="400000"/>
                    </a:lnB>
                  </a:tcPr>
                </a:tc>
                <a:tc>
                  <a:txBody>
                    <a:bodyPr/>
                    <a:lstStyle/>
                    <a:p>
                      <a:pPr defTabSz="914400"/>
                      <a:r>
                        <a:rPr sz="2300"/>
                        <a:t>/another/file</a:t>
                      </a:r>
                    </a:p>
                  </a:txBody>
                  <a:tcPr marL="50800" marR="50800" marT="50800" marB="50800" anchor="ctr" horzOverflow="overflow">
                    <a:lnL w="12700">
                      <a:miter lim="400000"/>
                    </a:lnL>
                    <a:lnR w="12700">
                      <a:miter lim="400000"/>
                    </a:lnR>
                    <a:lnT w="12700">
                      <a:miter lim="400000"/>
                    </a:lnT>
                    <a:lnB w="12700">
                      <a:miter lim="400000"/>
                    </a:lnB>
                  </a:tcPr>
                </a:tc>
                <a:tc>
                  <a:txBody>
                    <a:bodyPr/>
                    <a:lstStyle/>
                    <a:p>
                      <a:pPr defTabSz="914400"/>
                      <a:r>
                        <a:rPr sz="2300"/>
                        <a:t>1 of 2</a:t>
                      </a:r>
                    </a:p>
                  </a:txBody>
                  <a:tcPr marL="50800" marR="50800" marT="50800" marB="50800" anchor="ctr" horzOverflow="overflow">
                    <a:lnL w="12700">
                      <a:miter lim="400000"/>
                    </a:lnL>
                    <a:lnR w="12700">
                      <a:miter lim="400000"/>
                    </a:lnR>
                    <a:lnT w="12700">
                      <a:miter lim="400000"/>
                    </a:lnT>
                    <a:lnB w="12700">
                      <a:miter lim="400000"/>
                    </a:lnB>
                  </a:tcPr>
                </a:tc>
                <a:tc>
                  <a:txBody>
                    <a:bodyPr/>
                    <a:lstStyle/>
                    <a:p>
                      <a:pPr defTabSz="914400"/>
                      <a:r>
                        <a:rPr sz="2300"/>
                        <a:t>B, valid for 1 more minute</a:t>
                      </a:r>
                    </a:p>
                  </a:txBody>
                  <a:tcPr marL="50800" marR="50800" marT="50800" marB="50800" anchor="ctr" horzOverflow="overflow">
                    <a:lnL w="12700">
                      <a:miter lim="400000"/>
                    </a:lnL>
                    <a:lnR w="12700">
                      <a:miter lim="400000"/>
                    </a:lnR>
                    <a:lnT w="12700">
                      <a:miter lim="400000"/>
                    </a:lnT>
                    <a:lnB w="12700">
                      <a:miter lim="400000"/>
                    </a:lnB>
                  </a:tcPr>
                </a:tc>
                <a:tc>
                  <a:txBody>
                    <a:bodyPr/>
                    <a:lstStyle/>
                    <a:p>
                      <a:pPr defTabSz="914400"/>
                      <a:r>
                        <a:rPr sz="2300"/>
                        <a:t>A, C</a:t>
                      </a:r>
                    </a:p>
                  </a:txBody>
                  <a:tcPr marL="50800" marR="50800" marT="50800" marB="508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2"/>
                  </a:ext>
                </a:extLst>
              </a:tr>
              <a:tr h="1025757">
                <a:tc>
                  <a:txBody>
                    <a:bodyPr/>
                    <a:lstStyle/>
                    <a:p>
                      <a:pPr defTabSz="914400"/>
                      <a:r>
                        <a:rPr sz="2300"/>
                        <a:t>3</a:t>
                      </a:r>
                    </a:p>
                  </a:txBody>
                  <a:tcPr marL="50800" marR="50800" marT="50800" marB="508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2300"/>
                        <a:t>/another/file</a:t>
                      </a:r>
                    </a:p>
                  </a:txBody>
                  <a:tcPr marL="50800" marR="50800" marT="50800" marB="508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2300"/>
                        <a:t>2 of 2</a:t>
                      </a:r>
                    </a:p>
                  </a:txBody>
                  <a:tcPr marL="50800" marR="50800" marT="50800" marB="508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2300"/>
                        <a:t>D, valid for 1 more minute</a:t>
                      </a:r>
                    </a:p>
                  </a:txBody>
                  <a:tcPr marL="50800" marR="50800" marT="50800" marB="508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2300"/>
                        <a:t>C, E</a:t>
                      </a:r>
                    </a:p>
                  </a:txBody>
                  <a:tcPr marL="50800" marR="50800" marT="50800" marB="50800" anchor="ctr"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3"/>
                  </a:ext>
                </a:extLst>
              </a:tr>
            </a:tbl>
          </a:graphicData>
        </a:graphic>
      </p:graphicFrame>
      <p:sp>
        <p:nvSpPr>
          <p:cNvPr id="702" name="GFS Metadata"/>
          <p:cNvSpPr/>
          <p:nvPr/>
        </p:nvSpPr>
        <p:spPr>
          <a:xfrm>
            <a:off x="10990617" y="4354406"/>
            <a:ext cx="2402766" cy="1785939"/>
          </a:xfrm>
          <a:prstGeom prst="rect">
            <a:avLst/>
          </a:prstGeom>
          <a:solidFill>
            <a:srgbClr val="3284C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rPr dirty="0"/>
              <a:t>GFS Metadata</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4" name="GFS: Google File System"/>
          <p:cNvSpPr txBox="1">
            <a:spLocks noGrp="1"/>
          </p:cNvSpPr>
          <p:nvPr>
            <p:ph type="title"/>
          </p:nvPr>
        </p:nvSpPr>
        <p:spPr>
          <a:prstGeom prst="rect">
            <a:avLst/>
          </a:prstGeom>
        </p:spPr>
        <p:txBody>
          <a:bodyPr/>
          <a:lstStyle/>
          <a:p>
            <a:r>
              <a:t>GFS: Google File System</a:t>
            </a:r>
          </a:p>
        </p:txBody>
      </p:sp>
      <p:sp>
        <p:nvSpPr>
          <p:cNvPr id="705" name="Replicate &amp; Partition: Metadata server tracks partitions + replication"/>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792479">
              <a:defRPr sz="5280"/>
            </a:lvl1pPr>
          </a:lstStyle>
          <a:p>
            <a:r>
              <a:t>Replicate &amp; Partition: Metadata server tracks partitions + replication</a:t>
            </a:r>
          </a:p>
        </p:txBody>
      </p:sp>
      <p:grpSp>
        <p:nvGrpSpPr>
          <p:cNvPr id="730" name="Group"/>
          <p:cNvGrpSpPr/>
          <p:nvPr/>
        </p:nvGrpSpPr>
        <p:grpSpPr>
          <a:xfrm>
            <a:off x="4549754" y="8950993"/>
            <a:ext cx="15284492" cy="4166875"/>
            <a:chOff x="0" y="0"/>
            <a:chExt cx="15284490" cy="4166874"/>
          </a:xfrm>
        </p:grpSpPr>
        <p:sp>
          <p:nvSpPr>
            <p:cNvPr id="706" name="ChunkServer"/>
            <p:cNvSpPr/>
            <p:nvPr/>
          </p:nvSpPr>
          <p:spPr>
            <a:xfrm>
              <a:off x="0" y="0"/>
              <a:ext cx="2402765"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707" name="ChunkServer"/>
            <p:cNvSpPr/>
            <p:nvPr/>
          </p:nvSpPr>
          <p:spPr>
            <a:xfrm>
              <a:off x="5152690" y="0"/>
              <a:ext cx="2402766"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708" name="ChunkServer"/>
            <p:cNvSpPr/>
            <p:nvPr/>
          </p:nvSpPr>
          <p:spPr>
            <a:xfrm>
              <a:off x="2576345" y="0"/>
              <a:ext cx="2402766"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709" name="ChunkServer"/>
            <p:cNvSpPr/>
            <p:nvPr/>
          </p:nvSpPr>
          <p:spPr>
            <a:xfrm>
              <a:off x="7729035" y="0"/>
              <a:ext cx="2402766"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710" name="ChunkServer"/>
            <p:cNvSpPr/>
            <p:nvPr/>
          </p:nvSpPr>
          <p:spPr>
            <a:xfrm>
              <a:off x="12881726" y="0"/>
              <a:ext cx="2402765"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711" name="ChunkServer"/>
            <p:cNvSpPr/>
            <p:nvPr/>
          </p:nvSpPr>
          <p:spPr>
            <a:xfrm>
              <a:off x="10305381" y="0"/>
              <a:ext cx="2402766"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712" name="ChunkServer"/>
            <p:cNvSpPr/>
            <p:nvPr/>
          </p:nvSpPr>
          <p:spPr>
            <a:xfrm>
              <a:off x="0" y="1087646"/>
              <a:ext cx="2402765"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713" name="ChunkServer"/>
            <p:cNvSpPr/>
            <p:nvPr/>
          </p:nvSpPr>
          <p:spPr>
            <a:xfrm>
              <a:off x="5152690" y="1087646"/>
              <a:ext cx="2402766"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714" name="ChunkServer"/>
            <p:cNvSpPr/>
            <p:nvPr/>
          </p:nvSpPr>
          <p:spPr>
            <a:xfrm>
              <a:off x="2576345" y="1087646"/>
              <a:ext cx="2402766"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715" name="ChunkServer"/>
            <p:cNvSpPr/>
            <p:nvPr/>
          </p:nvSpPr>
          <p:spPr>
            <a:xfrm>
              <a:off x="7729035" y="1087646"/>
              <a:ext cx="2402766"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716" name="ChunkServer"/>
            <p:cNvSpPr/>
            <p:nvPr/>
          </p:nvSpPr>
          <p:spPr>
            <a:xfrm>
              <a:off x="12881726" y="1087646"/>
              <a:ext cx="2402765"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717" name="ChunkServer"/>
            <p:cNvSpPr/>
            <p:nvPr/>
          </p:nvSpPr>
          <p:spPr>
            <a:xfrm>
              <a:off x="10305381" y="1087646"/>
              <a:ext cx="2402766"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718" name="ChunkServer"/>
            <p:cNvSpPr/>
            <p:nvPr/>
          </p:nvSpPr>
          <p:spPr>
            <a:xfrm>
              <a:off x="0" y="2175292"/>
              <a:ext cx="2402765" cy="903937"/>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719" name="ChunkServer"/>
            <p:cNvSpPr/>
            <p:nvPr/>
          </p:nvSpPr>
          <p:spPr>
            <a:xfrm>
              <a:off x="5152690" y="2175292"/>
              <a:ext cx="2402766" cy="903937"/>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720" name="ChunkServer"/>
            <p:cNvSpPr/>
            <p:nvPr/>
          </p:nvSpPr>
          <p:spPr>
            <a:xfrm>
              <a:off x="2576345" y="2175292"/>
              <a:ext cx="2402766" cy="903937"/>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721" name="ChunkServer"/>
            <p:cNvSpPr/>
            <p:nvPr/>
          </p:nvSpPr>
          <p:spPr>
            <a:xfrm>
              <a:off x="7729035" y="2175292"/>
              <a:ext cx="2402766" cy="903937"/>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722" name="ChunkServer"/>
            <p:cNvSpPr/>
            <p:nvPr/>
          </p:nvSpPr>
          <p:spPr>
            <a:xfrm>
              <a:off x="12881726" y="2175292"/>
              <a:ext cx="2402765" cy="903937"/>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723" name="ChunkServer"/>
            <p:cNvSpPr/>
            <p:nvPr/>
          </p:nvSpPr>
          <p:spPr>
            <a:xfrm>
              <a:off x="10305381" y="2175292"/>
              <a:ext cx="2402766" cy="903937"/>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724" name="ChunkServer"/>
            <p:cNvSpPr/>
            <p:nvPr/>
          </p:nvSpPr>
          <p:spPr>
            <a:xfrm>
              <a:off x="0" y="3262939"/>
              <a:ext cx="2402765"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725" name="ChunkServer"/>
            <p:cNvSpPr/>
            <p:nvPr/>
          </p:nvSpPr>
          <p:spPr>
            <a:xfrm>
              <a:off x="5152690" y="3262939"/>
              <a:ext cx="2402766"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726" name="ChunkServer"/>
            <p:cNvSpPr/>
            <p:nvPr/>
          </p:nvSpPr>
          <p:spPr>
            <a:xfrm>
              <a:off x="2576345" y="3262939"/>
              <a:ext cx="2402766"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727" name="ChunkServer"/>
            <p:cNvSpPr/>
            <p:nvPr/>
          </p:nvSpPr>
          <p:spPr>
            <a:xfrm>
              <a:off x="7729035" y="3262939"/>
              <a:ext cx="2402766"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728" name="ChunkServer"/>
            <p:cNvSpPr/>
            <p:nvPr/>
          </p:nvSpPr>
          <p:spPr>
            <a:xfrm>
              <a:off x="12881726" y="3262939"/>
              <a:ext cx="2402765"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729" name="ChunkServer"/>
            <p:cNvSpPr/>
            <p:nvPr/>
          </p:nvSpPr>
          <p:spPr>
            <a:xfrm>
              <a:off x="10305381" y="3262939"/>
              <a:ext cx="2402766"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grpSp>
      <p:sp>
        <p:nvSpPr>
          <p:cNvPr id="731" name="GFS Metadata"/>
          <p:cNvSpPr/>
          <p:nvPr/>
        </p:nvSpPr>
        <p:spPr>
          <a:xfrm>
            <a:off x="10990617" y="4354406"/>
            <a:ext cx="2402766" cy="1785939"/>
          </a:xfrm>
          <a:prstGeom prst="rect">
            <a:avLst/>
          </a:prstGeom>
          <a:solidFill>
            <a:srgbClr val="3284C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GFS Metadata</a:t>
            </a:r>
          </a:p>
        </p:txBody>
      </p:sp>
      <p:sp>
        <p:nvSpPr>
          <p:cNvPr id="732" name="GFS Client"/>
          <p:cNvSpPr/>
          <p:nvPr/>
        </p:nvSpPr>
        <p:spPr>
          <a:xfrm>
            <a:off x="1299150" y="4354406"/>
            <a:ext cx="2402766" cy="1785939"/>
          </a:xfrm>
          <a:prstGeom prst="rect">
            <a:avLst/>
          </a:prstGeom>
          <a:solidFill>
            <a:srgbClr val="A1C9BA"/>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000000"/>
                </a:solidFill>
                <a:latin typeface="Helvetica Light"/>
                <a:ea typeface="Helvetica Light"/>
                <a:cs typeface="Helvetica Light"/>
                <a:sym typeface="Helvetica Light"/>
              </a:defRPr>
            </a:lvl1pPr>
          </a:lstStyle>
          <a:p>
            <a:r>
              <a:t>GFS Client</a:t>
            </a:r>
          </a:p>
        </p:txBody>
      </p:sp>
      <p:grpSp>
        <p:nvGrpSpPr>
          <p:cNvPr id="735" name="Group"/>
          <p:cNvGrpSpPr/>
          <p:nvPr/>
        </p:nvGrpSpPr>
        <p:grpSpPr>
          <a:xfrm>
            <a:off x="3982074" y="4097561"/>
            <a:ext cx="6982384" cy="721376"/>
            <a:chOff x="0" y="0"/>
            <a:chExt cx="6982383" cy="721374"/>
          </a:xfrm>
        </p:grpSpPr>
        <p:sp>
          <p:nvSpPr>
            <p:cNvPr id="733" name="Where is file /foo/bar?"/>
            <p:cNvSpPr txBox="1"/>
            <p:nvPr/>
          </p:nvSpPr>
          <p:spPr>
            <a:xfrm>
              <a:off x="1264767" y="0"/>
              <a:ext cx="4452849" cy="6263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p>
              <a:pPr defTabSz="821531">
                <a:defRPr sz="3200" b="1">
                  <a:solidFill>
                    <a:srgbClr val="000000"/>
                  </a:solidFill>
                </a:defRPr>
              </a:pPr>
              <a:r>
                <a:t>Where is file </a:t>
              </a:r>
              <a:r>
                <a:rPr i="1"/>
                <a:t>/foo/bar</a:t>
              </a:r>
              <a:r>
                <a:t>?</a:t>
              </a:r>
            </a:p>
          </p:txBody>
        </p:sp>
        <p:sp>
          <p:nvSpPr>
            <p:cNvPr id="734" name="Line"/>
            <p:cNvSpPr/>
            <p:nvPr/>
          </p:nvSpPr>
          <p:spPr>
            <a:xfrm>
              <a:off x="0" y="721374"/>
              <a:ext cx="6982384" cy="1"/>
            </a:xfrm>
            <a:prstGeom prst="line">
              <a:avLst/>
            </a:prstGeom>
            <a:noFill/>
            <a:ln w="889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grpSp>
      <p:grpSp>
        <p:nvGrpSpPr>
          <p:cNvPr id="738" name="Group"/>
          <p:cNvGrpSpPr/>
          <p:nvPr/>
        </p:nvGrpSpPr>
        <p:grpSpPr>
          <a:xfrm>
            <a:off x="3855074" y="5170730"/>
            <a:ext cx="6982385" cy="626387"/>
            <a:chOff x="0" y="0"/>
            <a:chExt cx="6982383" cy="626386"/>
          </a:xfrm>
        </p:grpSpPr>
        <p:sp>
          <p:nvSpPr>
            <p:cNvPr id="736" name="Line"/>
            <p:cNvSpPr/>
            <p:nvPr/>
          </p:nvSpPr>
          <p:spPr>
            <a:xfrm>
              <a:off x="0" y="582369"/>
              <a:ext cx="6982384" cy="1"/>
            </a:xfrm>
            <a:prstGeom prst="line">
              <a:avLst/>
            </a:prstGeom>
            <a:noFill/>
            <a:ln w="88900" cap="flat">
              <a:solidFill>
                <a:srgbClr val="000000"/>
              </a:solidFill>
              <a:prstDash val="solid"/>
              <a:miter lim="400000"/>
              <a:headEnd type="triangle" w="med" len="med"/>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737" name="List of chunks and their locations"/>
            <p:cNvSpPr txBox="1"/>
            <p:nvPr/>
          </p:nvSpPr>
          <p:spPr>
            <a:xfrm>
              <a:off x="385368" y="0"/>
              <a:ext cx="6597016" cy="6263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3200" b="1">
                  <a:solidFill>
                    <a:srgbClr val="000000"/>
                  </a:solidFill>
                </a:defRPr>
              </a:lvl1pPr>
            </a:lstStyle>
            <a:p>
              <a:r>
                <a:t>List of chunks and their locations</a:t>
              </a:r>
            </a:p>
          </p:txBody>
        </p:sp>
      </p:grpSp>
      <p:grpSp>
        <p:nvGrpSpPr>
          <p:cNvPr id="741" name="Group"/>
          <p:cNvGrpSpPr/>
          <p:nvPr/>
        </p:nvGrpSpPr>
        <p:grpSpPr>
          <a:xfrm>
            <a:off x="3448656" y="6189339"/>
            <a:ext cx="3951877" cy="2601077"/>
            <a:chOff x="0" y="0"/>
            <a:chExt cx="3951875" cy="2601075"/>
          </a:xfrm>
        </p:grpSpPr>
        <p:sp>
          <p:nvSpPr>
            <p:cNvPr id="739" name="Line"/>
            <p:cNvSpPr/>
            <p:nvPr/>
          </p:nvSpPr>
          <p:spPr>
            <a:xfrm>
              <a:off x="0" y="-1"/>
              <a:ext cx="1812361" cy="2601077"/>
            </a:xfrm>
            <a:prstGeom prst="line">
              <a:avLst/>
            </a:prstGeom>
            <a:noFill/>
            <a:ln w="88900" cap="flat">
              <a:solidFill>
                <a:srgbClr val="000000"/>
              </a:solidFill>
              <a:prstDash val="solid"/>
              <a:miter lim="400000"/>
              <a:headEnd type="triangle" w="med" len="med"/>
              <a:tailEnd type="triangle" w="med" len="med"/>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740" name="Reads chunks"/>
            <p:cNvSpPr txBox="1"/>
            <p:nvPr/>
          </p:nvSpPr>
          <p:spPr>
            <a:xfrm>
              <a:off x="1049036" y="987344"/>
              <a:ext cx="2902840" cy="62638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lvl1pPr defTabSz="821531">
                <a:defRPr sz="3200" b="1">
                  <a:solidFill>
                    <a:srgbClr val="000000"/>
                  </a:solidFill>
                </a:defRPr>
              </a:lvl1pPr>
            </a:lstStyle>
            <a:p>
              <a:r>
                <a:t>Reads chunks</a:t>
              </a:r>
            </a:p>
          </p:txBody>
        </p:sp>
      </p:grpSp>
      <p:graphicFrame>
        <p:nvGraphicFramePr>
          <p:cNvPr id="742" name="Table"/>
          <p:cNvGraphicFramePr/>
          <p:nvPr/>
        </p:nvGraphicFramePr>
        <p:xfrm>
          <a:off x="14378475" y="3432408"/>
          <a:ext cx="9961245" cy="4230431"/>
        </p:xfrm>
        <a:graphic>
          <a:graphicData uri="http://schemas.openxmlformats.org/drawingml/2006/table">
            <a:tbl>
              <a:tblPr firstRow="1" bandRow="1">
                <a:tableStyleId>{4C3C2611-4C71-4FC5-86AE-919BDF0F9419}</a:tableStyleId>
              </a:tblPr>
              <a:tblGrid>
                <a:gridCol w="1992249">
                  <a:extLst>
                    <a:ext uri="{9D8B030D-6E8A-4147-A177-3AD203B41FA5}">
                      <a16:colId xmlns:a16="http://schemas.microsoft.com/office/drawing/2014/main" val="20000"/>
                    </a:ext>
                  </a:extLst>
                </a:gridCol>
                <a:gridCol w="1992249">
                  <a:extLst>
                    <a:ext uri="{9D8B030D-6E8A-4147-A177-3AD203B41FA5}">
                      <a16:colId xmlns:a16="http://schemas.microsoft.com/office/drawing/2014/main" val="20001"/>
                    </a:ext>
                  </a:extLst>
                </a:gridCol>
                <a:gridCol w="1992249">
                  <a:extLst>
                    <a:ext uri="{9D8B030D-6E8A-4147-A177-3AD203B41FA5}">
                      <a16:colId xmlns:a16="http://schemas.microsoft.com/office/drawing/2014/main" val="20002"/>
                    </a:ext>
                  </a:extLst>
                </a:gridCol>
                <a:gridCol w="1992249">
                  <a:extLst>
                    <a:ext uri="{9D8B030D-6E8A-4147-A177-3AD203B41FA5}">
                      <a16:colId xmlns:a16="http://schemas.microsoft.com/office/drawing/2014/main" val="20003"/>
                    </a:ext>
                  </a:extLst>
                </a:gridCol>
                <a:gridCol w="1992249">
                  <a:extLst>
                    <a:ext uri="{9D8B030D-6E8A-4147-A177-3AD203B41FA5}">
                      <a16:colId xmlns:a16="http://schemas.microsoft.com/office/drawing/2014/main" val="20004"/>
                    </a:ext>
                  </a:extLst>
                </a:gridCol>
              </a:tblGrid>
              <a:tr h="1025757">
                <a:tc>
                  <a:txBody>
                    <a:bodyPr/>
                    <a:lstStyle/>
                    <a:p>
                      <a:pPr defTabSz="914400">
                        <a:defRPr b="0"/>
                      </a:pPr>
                      <a:r>
                        <a:rPr sz="2300" b="1">
                          <a:solidFill>
                            <a:srgbClr val="FFFFFF"/>
                          </a:solidFill>
                        </a:rPr>
                        <a:t>Chunk ID</a:t>
                      </a:r>
                    </a:p>
                  </a:txBody>
                  <a:tcPr marL="50800" marR="50800" marT="50800" marB="50800" anchor="ctr" horzOverflow="overflow">
                    <a:lnL w="12700">
                      <a:miter lim="400000"/>
                    </a:lnL>
                    <a:lnR w="12700">
                      <a:miter lim="400000"/>
                    </a:lnR>
                    <a:lnT w="12700">
                      <a:miter lim="400000"/>
                    </a:lnT>
                    <a:lnB w="12700">
                      <a:miter lim="400000"/>
                    </a:lnB>
                    <a:solidFill>
                      <a:schemeClr val="accent1">
                        <a:hueOff val="114395"/>
                        <a:lumOff val="-24975"/>
                      </a:schemeClr>
                    </a:solidFill>
                  </a:tcPr>
                </a:tc>
                <a:tc>
                  <a:txBody>
                    <a:bodyPr/>
                    <a:lstStyle/>
                    <a:p>
                      <a:pPr defTabSz="914400">
                        <a:defRPr b="0"/>
                      </a:pPr>
                      <a:r>
                        <a:rPr sz="2300" b="1">
                          <a:solidFill>
                            <a:srgbClr val="FFFFFF"/>
                          </a:solidFill>
                        </a:rPr>
                        <a:t>Filename</a:t>
                      </a:r>
                    </a:p>
                  </a:txBody>
                  <a:tcPr marL="50800" marR="50800" marT="50800" marB="50800" anchor="ctr" horzOverflow="overflow">
                    <a:lnL w="12700">
                      <a:miter lim="400000"/>
                    </a:lnL>
                    <a:lnR w="12700">
                      <a:miter lim="400000"/>
                    </a:lnR>
                    <a:lnT w="12700">
                      <a:miter lim="400000"/>
                    </a:lnT>
                    <a:lnB w="12700">
                      <a:miter lim="400000"/>
                    </a:lnB>
                    <a:solidFill>
                      <a:schemeClr val="accent1">
                        <a:hueOff val="114395"/>
                        <a:lumOff val="-24975"/>
                      </a:schemeClr>
                    </a:solidFill>
                  </a:tcPr>
                </a:tc>
                <a:tc>
                  <a:txBody>
                    <a:bodyPr/>
                    <a:lstStyle/>
                    <a:p>
                      <a:pPr defTabSz="914400">
                        <a:defRPr b="0"/>
                      </a:pPr>
                      <a:r>
                        <a:rPr sz="2300" b="1">
                          <a:solidFill>
                            <a:srgbClr val="FFFFFF"/>
                          </a:solidFill>
                        </a:rPr>
                        <a:t>Part of file</a:t>
                      </a:r>
                    </a:p>
                  </a:txBody>
                  <a:tcPr marL="50800" marR="50800" marT="50800" marB="50800" anchor="ctr" horzOverflow="overflow">
                    <a:lnL w="12700">
                      <a:miter lim="400000"/>
                    </a:lnL>
                    <a:lnR w="12700">
                      <a:miter lim="400000"/>
                    </a:lnR>
                    <a:lnT w="12700">
                      <a:miter lim="400000"/>
                    </a:lnT>
                    <a:lnB w="12700">
                      <a:miter lim="400000"/>
                    </a:lnB>
                    <a:solidFill>
                      <a:schemeClr val="accent1">
                        <a:hueOff val="114395"/>
                        <a:lumOff val="-24975"/>
                      </a:schemeClr>
                    </a:solidFill>
                  </a:tcPr>
                </a:tc>
                <a:tc>
                  <a:txBody>
                    <a:bodyPr/>
                    <a:lstStyle/>
                    <a:p>
                      <a:pPr defTabSz="914400">
                        <a:defRPr b="0"/>
                      </a:pPr>
                      <a:r>
                        <a:rPr sz="2300" b="1">
                          <a:solidFill>
                            <a:srgbClr val="FFFFFF"/>
                          </a:solidFill>
                        </a:rPr>
                        <a:t>Master Chunk Server</a:t>
                      </a:r>
                    </a:p>
                  </a:txBody>
                  <a:tcPr marL="50800" marR="50800" marT="50800" marB="50800" anchor="ctr" horzOverflow="overflow">
                    <a:lnL w="12700">
                      <a:miter lim="400000"/>
                    </a:lnL>
                    <a:lnR w="12700">
                      <a:miter lim="400000"/>
                    </a:lnR>
                    <a:lnT w="12700">
                      <a:miter lim="400000"/>
                    </a:lnT>
                    <a:lnB w="12700">
                      <a:miter lim="400000"/>
                    </a:lnB>
                    <a:solidFill>
                      <a:schemeClr val="accent1">
                        <a:hueOff val="114395"/>
                        <a:lumOff val="-24975"/>
                      </a:schemeClr>
                    </a:solidFill>
                  </a:tcPr>
                </a:tc>
                <a:tc>
                  <a:txBody>
                    <a:bodyPr/>
                    <a:lstStyle/>
                    <a:p>
                      <a:pPr defTabSz="914400">
                        <a:defRPr b="0"/>
                      </a:pPr>
                      <a:r>
                        <a:rPr sz="2300" b="1">
                          <a:solidFill>
                            <a:srgbClr val="FFFFFF"/>
                          </a:solidFill>
                        </a:rPr>
                        <a:t>Other Chunk Servers</a:t>
                      </a:r>
                    </a:p>
                  </a:txBody>
                  <a:tcPr marL="50800" marR="50800" marT="50800" marB="50800" anchor="ctr" horzOverflow="overflow">
                    <a:lnL w="12700">
                      <a:miter lim="400000"/>
                    </a:lnL>
                    <a:lnR w="12700">
                      <a:miter lim="400000"/>
                    </a:lnR>
                    <a:lnT w="12700">
                      <a:miter lim="400000"/>
                    </a:lnT>
                    <a:lnB w="12700">
                      <a:miter lim="400000"/>
                    </a:lnB>
                    <a:solidFill>
                      <a:schemeClr val="accent1">
                        <a:hueOff val="114395"/>
                        <a:lumOff val="-24975"/>
                      </a:schemeClr>
                    </a:solidFill>
                  </a:tcPr>
                </a:tc>
                <a:extLst>
                  <a:ext uri="{0D108BD9-81ED-4DB2-BD59-A6C34878D82A}">
                    <a16:rowId xmlns:a16="http://schemas.microsoft.com/office/drawing/2014/main" val="10000"/>
                  </a:ext>
                </a:extLst>
              </a:tr>
              <a:tr h="1025757">
                <a:tc>
                  <a:txBody>
                    <a:bodyPr/>
                    <a:lstStyle/>
                    <a:p>
                      <a:pPr defTabSz="914400"/>
                      <a:r>
                        <a:rPr sz="2300"/>
                        <a:t>1</a:t>
                      </a:r>
                    </a:p>
                  </a:txBody>
                  <a:tcPr marL="50800" marR="50800" marT="50800" marB="508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2300"/>
                        <a:t>/foo/bar</a:t>
                      </a:r>
                    </a:p>
                  </a:txBody>
                  <a:tcPr marL="50800" marR="50800" marT="50800" marB="508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2300"/>
                        <a:t>1 of 1</a:t>
                      </a:r>
                    </a:p>
                  </a:txBody>
                  <a:tcPr marL="50800" marR="50800" marT="50800" marB="508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2300"/>
                        <a:t>A, valid for 1 more minute</a:t>
                      </a:r>
                    </a:p>
                  </a:txBody>
                  <a:tcPr marL="50800" marR="50800" marT="50800" marB="508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2300"/>
                        <a:t>B, C</a:t>
                      </a:r>
                    </a:p>
                  </a:txBody>
                  <a:tcPr marL="50800" marR="50800" marT="50800" marB="50800" anchor="ctr"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1"/>
                  </a:ext>
                </a:extLst>
              </a:tr>
              <a:tr h="1025757">
                <a:tc>
                  <a:txBody>
                    <a:bodyPr/>
                    <a:lstStyle/>
                    <a:p>
                      <a:pPr defTabSz="914400"/>
                      <a:r>
                        <a:rPr sz="2300"/>
                        <a:t>2</a:t>
                      </a:r>
                    </a:p>
                  </a:txBody>
                  <a:tcPr marL="50800" marR="50800" marT="50800" marB="50800" anchor="ctr" horzOverflow="overflow">
                    <a:lnL w="12700">
                      <a:miter lim="400000"/>
                    </a:lnL>
                    <a:lnR w="12700">
                      <a:miter lim="400000"/>
                    </a:lnR>
                    <a:lnT w="12700">
                      <a:miter lim="400000"/>
                    </a:lnT>
                    <a:lnB w="12700">
                      <a:miter lim="400000"/>
                    </a:lnB>
                  </a:tcPr>
                </a:tc>
                <a:tc>
                  <a:txBody>
                    <a:bodyPr/>
                    <a:lstStyle/>
                    <a:p>
                      <a:pPr defTabSz="914400"/>
                      <a:r>
                        <a:rPr sz="2300"/>
                        <a:t>/another/file</a:t>
                      </a:r>
                    </a:p>
                  </a:txBody>
                  <a:tcPr marL="50800" marR="50800" marT="50800" marB="50800" anchor="ctr" horzOverflow="overflow">
                    <a:lnL w="12700">
                      <a:miter lim="400000"/>
                    </a:lnL>
                    <a:lnR w="12700">
                      <a:miter lim="400000"/>
                    </a:lnR>
                    <a:lnT w="12700">
                      <a:miter lim="400000"/>
                    </a:lnT>
                    <a:lnB w="12700">
                      <a:miter lim="400000"/>
                    </a:lnB>
                  </a:tcPr>
                </a:tc>
                <a:tc>
                  <a:txBody>
                    <a:bodyPr/>
                    <a:lstStyle/>
                    <a:p>
                      <a:pPr defTabSz="914400"/>
                      <a:r>
                        <a:rPr sz="2300"/>
                        <a:t>1 of 2</a:t>
                      </a:r>
                    </a:p>
                  </a:txBody>
                  <a:tcPr marL="50800" marR="50800" marT="50800" marB="50800" anchor="ctr" horzOverflow="overflow">
                    <a:lnL w="12700">
                      <a:miter lim="400000"/>
                    </a:lnL>
                    <a:lnR w="12700">
                      <a:miter lim="400000"/>
                    </a:lnR>
                    <a:lnT w="12700">
                      <a:miter lim="400000"/>
                    </a:lnT>
                    <a:lnB w="12700">
                      <a:miter lim="400000"/>
                    </a:lnB>
                  </a:tcPr>
                </a:tc>
                <a:tc>
                  <a:txBody>
                    <a:bodyPr/>
                    <a:lstStyle/>
                    <a:p>
                      <a:pPr defTabSz="914400"/>
                      <a:r>
                        <a:rPr sz="2300"/>
                        <a:t>B, valid for 1 more minute</a:t>
                      </a:r>
                    </a:p>
                  </a:txBody>
                  <a:tcPr marL="50800" marR="50800" marT="50800" marB="50800" anchor="ctr" horzOverflow="overflow">
                    <a:lnL w="12700">
                      <a:miter lim="400000"/>
                    </a:lnL>
                    <a:lnR w="12700">
                      <a:miter lim="400000"/>
                    </a:lnR>
                    <a:lnT w="12700">
                      <a:miter lim="400000"/>
                    </a:lnT>
                    <a:lnB w="12700">
                      <a:miter lim="400000"/>
                    </a:lnB>
                  </a:tcPr>
                </a:tc>
                <a:tc>
                  <a:txBody>
                    <a:bodyPr/>
                    <a:lstStyle/>
                    <a:p>
                      <a:pPr defTabSz="914400"/>
                      <a:r>
                        <a:rPr sz="2300"/>
                        <a:t>A, C</a:t>
                      </a:r>
                    </a:p>
                  </a:txBody>
                  <a:tcPr marL="50800" marR="50800" marT="50800" marB="508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2"/>
                  </a:ext>
                </a:extLst>
              </a:tr>
              <a:tr h="1025757">
                <a:tc>
                  <a:txBody>
                    <a:bodyPr/>
                    <a:lstStyle/>
                    <a:p>
                      <a:pPr defTabSz="914400"/>
                      <a:r>
                        <a:rPr sz="2300"/>
                        <a:t>3</a:t>
                      </a:r>
                    </a:p>
                  </a:txBody>
                  <a:tcPr marL="50800" marR="50800" marT="50800" marB="508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2300"/>
                        <a:t>/another/file</a:t>
                      </a:r>
                    </a:p>
                  </a:txBody>
                  <a:tcPr marL="50800" marR="50800" marT="50800" marB="508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2300"/>
                        <a:t>2 of 2</a:t>
                      </a:r>
                    </a:p>
                  </a:txBody>
                  <a:tcPr marL="50800" marR="50800" marT="50800" marB="508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2300"/>
                        <a:t>D, valid for 1 more minute</a:t>
                      </a:r>
                    </a:p>
                  </a:txBody>
                  <a:tcPr marL="50800" marR="50800" marT="50800" marB="508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2300"/>
                        <a:t>C, E</a:t>
                      </a:r>
                    </a:p>
                  </a:txBody>
                  <a:tcPr marL="50800" marR="50800" marT="50800" marB="50800" anchor="ctr"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3"/>
                  </a:ext>
                </a:extLst>
              </a:tr>
            </a:tbl>
          </a:graphicData>
        </a:graphic>
      </p:graphicFrame>
      <p:sp>
        <p:nvSpPr>
          <p:cNvPr id="743" name="GFS Client"/>
          <p:cNvSpPr/>
          <p:nvPr/>
        </p:nvSpPr>
        <p:spPr>
          <a:xfrm>
            <a:off x="906386" y="5585397"/>
            <a:ext cx="2402766" cy="1785939"/>
          </a:xfrm>
          <a:prstGeom prst="rect">
            <a:avLst/>
          </a:prstGeom>
          <a:solidFill>
            <a:srgbClr val="A1C9BA"/>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000000"/>
                </a:solidFill>
                <a:latin typeface="Helvetica Light"/>
                <a:ea typeface="Helvetica Light"/>
                <a:cs typeface="Helvetica Light"/>
                <a:sym typeface="Helvetica Light"/>
              </a:defRPr>
            </a:lvl1pPr>
          </a:lstStyle>
          <a:p>
            <a:r>
              <a:t>GFS Client</a:t>
            </a:r>
          </a:p>
        </p:txBody>
      </p:sp>
      <p:sp>
        <p:nvSpPr>
          <p:cNvPr id="744" name="GFS Client"/>
          <p:cNvSpPr/>
          <p:nvPr/>
        </p:nvSpPr>
        <p:spPr>
          <a:xfrm>
            <a:off x="629125" y="5965031"/>
            <a:ext cx="2402766" cy="1785938"/>
          </a:xfrm>
          <a:prstGeom prst="rect">
            <a:avLst/>
          </a:prstGeom>
          <a:solidFill>
            <a:srgbClr val="A1C9BA"/>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000000"/>
                </a:solidFill>
                <a:latin typeface="Helvetica Light"/>
                <a:ea typeface="Helvetica Light"/>
                <a:cs typeface="Helvetica Light"/>
                <a:sym typeface="Helvetica Light"/>
              </a:defRPr>
            </a:lvl1pPr>
          </a:lstStyle>
          <a:p>
            <a:r>
              <a:t>GFS Client</a:t>
            </a:r>
          </a:p>
        </p:txBody>
      </p:sp>
      <p:sp>
        <p:nvSpPr>
          <p:cNvPr id="745" name="GFS Client"/>
          <p:cNvSpPr/>
          <p:nvPr/>
        </p:nvSpPr>
        <p:spPr>
          <a:xfrm>
            <a:off x="426994" y="6307292"/>
            <a:ext cx="2402766" cy="1785939"/>
          </a:xfrm>
          <a:prstGeom prst="rect">
            <a:avLst/>
          </a:prstGeom>
          <a:solidFill>
            <a:srgbClr val="A1C9BA"/>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000000"/>
                </a:solidFill>
                <a:latin typeface="Helvetica Light"/>
                <a:ea typeface="Helvetica Light"/>
                <a:cs typeface="Helvetica Light"/>
                <a:sym typeface="Helvetica Light"/>
              </a:defRPr>
            </a:lvl1pPr>
          </a:lstStyle>
          <a:p>
            <a:r>
              <a:t>GFS Client</a:t>
            </a:r>
          </a:p>
        </p:txBody>
      </p:sp>
      <p:sp>
        <p:nvSpPr>
          <p:cNvPr id="746" name="GFS Client"/>
          <p:cNvSpPr/>
          <p:nvPr/>
        </p:nvSpPr>
        <p:spPr>
          <a:xfrm>
            <a:off x="236361" y="6596908"/>
            <a:ext cx="2402766" cy="1785939"/>
          </a:xfrm>
          <a:prstGeom prst="rect">
            <a:avLst/>
          </a:prstGeom>
          <a:solidFill>
            <a:srgbClr val="A1C9BA"/>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000000"/>
                </a:solidFill>
                <a:latin typeface="Helvetica Light"/>
                <a:ea typeface="Helvetica Light"/>
                <a:cs typeface="Helvetica Light"/>
                <a:sym typeface="Helvetica Light"/>
              </a:defRPr>
            </a:lvl1pPr>
          </a:lstStyle>
          <a:p>
            <a:r>
              <a:t>GFS Client</a:t>
            </a:r>
          </a:p>
        </p:txBody>
      </p:sp>
      <p:sp>
        <p:nvSpPr>
          <p:cNvPr id="747" name="GFS Client"/>
          <p:cNvSpPr/>
          <p:nvPr/>
        </p:nvSpPr>
        <p:spPr>
          <a:xfrm>
            <a:off x="-23521" y="6954056"/>
            <a:ext cx="2402765" cy="1785939"/>
          </a:xfrm>
          <a:prstGeom prst="rect">
            <a:avLst/>
          </a:prstGeom>
          <a:solidFill>
            <a:srgbClr val="A1C9BA"/>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000000"/>
                </a:solidFill>
                <a:latin typeface="Helvetica Light"/>
                <a:ea typeface="Helvetica Light"/>
                <a:cs typeface="Helvetica Light"/>
                <a:sym typeface="Helvetica Light"/>
              </a:defRPr>
            </a:lvl1pPr>
          </a:lstStyle>
          <a:p>
            <a:r>
              <a:t>GFS Client</a:t>
            </a:r>
          </a:p>
        </p:txBody>
      </p:sp>
      <p:sp>
        <p:nvSpPr>
          <p:cNvPr id="748" name="GFS Client"/>
          <p:cNvSpPr/>
          <p:nvPr/>
        </p:nvSpPr>
        <p:spPr>
          <a:xfrm>
            <a:off x="-427782" y="7483540"/>
            <a:ext cx="2402765" cy="1785939"/>
          </a:xfrm>
          <a:prstGeom prst="rect">
            <a:avLst/>
          </a:prstGeom>
          <a:solidFill>
            <a:srgbClr val="A1C9BA"/>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000000"/>
                </a:solidFill>
                <a:latin typeface="Helvetica Light"/>
                <a:ea typeface="Helvetica Light"/>
                <a:cs typeface="Helvetica Light"/>
                <a:sym typeface="Helvetica Light"/>
              </a:defRPr>
            </a:lvl1pPr>
          </a:lstStyle>
          <a:p>
            <a:r>
              <a:t>GFS Client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7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7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743"/>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744"/>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iterate>
                                    <p:tmAbs val="0"/>
                                  </p:iterate>
                                  <p:childTnLst>
                                    <p:set>
                                      <p:cBhvr>
                                        <p:cTn id="24" fill="hold"/>
                                        <p:tgtEl>
                                          <p:spTgt spid="745"/>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iterate>
                                    <p:tmAbs val="0"/>
                                  </p:iterate>
                                  <p:childTnLst>
                                    <p:set>
                                      <p:cBhvr>
                                        <p:cTn id="27" fill="hold"/>
                                        <p:tgtEl>
                                          <p:spTgt spid="746"/>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iterate>
                                    <p:tmAbs val="0"/>
                                  </p:iterate>
                                  <p:childTnLst>
                                    <p:set>
                                      <p:cBhvr>
                                        <p:cTn id="30" fill="hold"/>
                                        <p:tgtEl>
                                          <p:spTgt spid="747"/>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iterate>
                                    <p:tmAbs val="0"/>
                                  </p:iterate>
                                  <p:childTnLst>
                                    <p:set>
                                      <p:cBhvr>
                                        <p:cTn id="33" fill="hold"/>
                                        <p:tgtEl>
                                          <p:spTgt spid="7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5" grpId="0" animBg="1" advAuto="0"/>
      <p:bldP spid="738" grpId="0" animBg="1" advAuto="0"/>
      <p:bldP spid="741" grpId="0" animBg="1" advAuto="0"/>
      <p:bldP spid="743" grpId="0" animBg="1" advAuto="0"/>
      <p:bldP spid="744" grpId="0" animBg="1" advAuto="0"/>
      <p:bldP spid="745" grpId="0" animBg="1" advAuto="0"/>
      <p:bldP spid="746" grpId="0" animBg="1" advAuto="0"/>
      <p:bldP spid="747" grpId="0" animBg="1" advAuto="0"/>
      <p:bldP spid="748"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2" name="GFS: Google File System"/>
          <p:cNvSpPr txBox="1">
            <a:spLocks noGrp="1"/>
          </p:cNvSpPr>
          <p:nvPr>
            <p:ph type="title"/>
          </p:nvPr>
        </p:nvSpPr>
        <p:spPr>
          <a:prstGeom prst="rect">
            <a:avLst/>
          </a:prstGeom>
        </p:spPr>
        <p:txBody>
          <a:bodyPr/>
          <a:lstStyle/>
          <a:p>
            <a:r>
              <a:t>GFS: Google File System</a:t>
            </a:r>
          </a:p>
        </p:txBody>
      </p:sp>
      <p:sp>
        <p:nvSpPr>
          <p:cNvPr id="753" name="What does this design get u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What does this design get us?</a:t>
            </a:r>
          </a:p>
        </p:txBody>
      </p:sp>
      <p:sp>
        <p:nvSpPr>
          <p:cNvPr id="754" name="Can store petabytes of data…"/>
          <p:cNvSpPr txBox="1">
            <a:spLocks noGrp="1"/>
          </p:cNvSpPr>
          <p:nvPr>
            <p:ph type="body" idx="1"/>
          </p:nvPr>
        </p:nvSpPr>
        <p:spPr>
          <a:prstGeom prst="rect">
            <a:avLst/>
          </a:prstGeom>
        </p:spPr>
        <p:txBody>
          <a:bodyPr/>
          <a:lstStyle/>
          <a:p>
            <a:r>
              <a:rPr dirty="0"/>
              <a:t>Can store petabytes of data</a:t>
            </a:r>
          </a:p>
          <a:p>
            <a:r>
              <a:rPr dirty="0"/>
              <a:t>Reading large files: performance scales with number of chunk servers</a:t>
            </a:r>
          </a:p>
          <a:p>
            <a:r>
              <a:rPr dirty="0"/>
              <a:t>Each chunk has its own replica set: downtime is hopefully limited to a single chunk</a:t>
            </a:r>
          </a:p>
          <a:p>
            <a:r>
              <a:rPr dirty="0"/>
              <a:t>Metadata (list of files and their chunks) can’t be replicated - too slow</a:t>
            </a:r>
          </a:p>
          <a:p>
            <a:r>
              <a:rPr dirty="0"/>
              <a:t>Advanced topics in distributed systems: building this without the metadata server</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B0C30-283C-DD4A-83EA-77F323CD6DBC}"/>
              </a:ext>
            </a:extLst>
          </p:cNvPr>
          <p:cNvSpPr>
            <a:spLocks noGrp="1"/>
          </p:cNvSpPr>
          <p:nvPr>
            <p:ph type="title"/>
          </p:nvPr>
        </p:nvSpPr>
        <p:spPr/>
        <p:txBody>
          <a:bodyPr>
            <a:normAutofit fontScale="90000"/>
          </a:bodyPr>
          <a:lstStyle/>
          <a:p>
            <a:r>
              <a:rPr lang="en-US" dirty="0"/>
              <a:t>How do we organize our distributed system?</a:t>
            </a:r>
          </a:p>
        </p:txBody>
      </p:sp>
      <p:sp>
        <p:nvSpPr>
          <p:cNvPr id="3" name="Text Placeholder 2">
            <a:extLst>
              <a:ext uri="{FF2B5EF4-FFF2-40B4-BE49-F238E27FC236}">
                <a16:creationId xmlns:a16="http://schemas.microsoft.com/office/drawing/2014/main" id="{06B1F4CD-AC97-1549-9055-BE19C5F4296C}"/>
              </a:ext>
            </a:extLst>
          </p:cNvPr>
          <p:cNvSpPr>
            <a:spLocks noGrp="1"/>
          </p:cNvSpPr>
          <p:nvPr>
            <p:ph type="body" sz="quarter" idx="21"/>
          </p:nvPr>
        </p:nvSpPr>
        <p:spPr/>
        <p:txBody>
          <a:bodyPr/>
          <a:lstStyle/>
          <a:p>
            <a:endParaRPr lang="en-US"/>
          </a:p>
        </p:txBody>
      </p:sp>
      <p:sp>
        <p:nvSpPr>
          <p:cNvPr id="4" name="Text Placeholder 3">
            <a:extLst>
              <a:ext uri="{FF2B5EF4-FFF2-40B4-BE49-F238E27FC236}">
                <a16:creationId xmlns:a16="http://schemas.microsoft.com/office/drawing/2014/main" id="{2C7FAE8F-A3C7-1245-A41D-E486782F2F55}"/>
              </a:ext>
            </a:extLst>
          </p:cNvPr>
          <p:cNvSpPr>
            <a:spLocks noGrp="1"/>
          </p:cNvSpPr>
          <p:nvPr>
            <p:ph type="body" idx="1"/>
          </p:nvPr>
        </p:nvSpPr>
        <p:spPr/>
        <p:txBody>
          <a:bodyPr/>
          <a:lstStyle/>
          <a:p>
            <a:r>
              <a:rPr lang="en-US" dirty="0"/>
              <a:t>This depends to a large degree on whether there is shared state</a:t>
            </a:r>
          </a:p>
          <a:p>
            <a:r>
              <a:rPr lang="en-US" dirty="0"/>
              <a:t>Usually, there is some shared state</a:t>
            </a:r>
          </a:p>
          <a:p>
            <a:r>
              <a:rPr lang="en-US" dirty="0"/>
              <a:t>How important is it to synchronize?</a:t>
            </a:r>
          </a:p>
          <a:p>
            <a:r>
              <a:rPr lang="en-US" dirty="0"/>
              <a:t>What about our DNS example?</a:t>
            </a:r>
          </a:p>
          <a:p>
            <a:pPr lvl="1"/>
            <a:r>
              <a:rPr lang="en-US" dirty="0"/>
              <a:t>Domains can be split (e.g., .com, .</a:t>
            </a:r>
            <a:r>
              <a:rPr lang="en-US" dirty="0" err="1"/>
              <a:t>edu</a:t>
            </a:r>
            <a:r>
              <a:rPr lang="en-US" dirty="0"/>
              <a:t>, .info, .</a:t>
            </a:r>
            <a:r>
              <a:rPr lang="en-US" dirty="0" err="1"/>
              <a:t>eu</a:t>
            </a:r>
            <a:r>
              <a:rPr lang="en-US" dirty="0"/>
              <a:t>, .</a:t>
            </a:r>
            <a:r>
              <a:rPr lang="en-US" dirty="0" err="1"/>
              <a:t>jp</a:t>
            </a:r>
            <a:r>
              <a:rPr lang="en-US" dirty="0"/>
              <a:t>, …)</a:t>
            </a:r>
          </a:p>
          <a:p>
            <a:pPr lvl="1"/>
            <a:r>
              <a:rPr lang="en-US" dirty="0"/>
              <a:t>Huge volume of requests – multiple nodes need to provide the same mappings, consistently</a:t>
            </a:r>
          </a:p>
        </p:txBody>
      </p:sp>
    </p:spTree>
    <p:extLst>
      <p:ext uri="{BB962C8B-B14F-4D97-AF65-F5344CB8AC3E}">
        <p14:creationId xmlns:p14="http://schemas.microsoft.com/office/powerpoint/2010/main" val="338031167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0" name="8 Fallacies of Distributed Computing"/>
          <p:cNvSpPr txBox="1">
            <a:spLocks noGrp="1"/>
          </p:cNvSpPr>
          <p:nvPr>
            <p:ph type="title"/>
          </p:nvPr>
        </p:nvSpPr>
        <p:spPr>
          <a:prstGeom prst="rect">
            <a:avLst/>
          </a:prstGeom>
        </p:spPr>
        <p:txBody>
          <a:bodyPr/>
          <a:lstStyle/>
          <a:p>
            <a:r>
              <a:t>8 Fallacies of Distributed Computing</a:t>
            </a:r>
          </a:p>
        </p:txBody>
      </p:sp>
      <p:sp>
        <p:nvSpPr>
          <p:cNvPr id="141" name="Sun Microsystems, early 1990’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Sun Microsystems, early 1990’s</a:t>
            </a:r>
          </a:p>
        </p:txBody>
      </p:sp>
      <p:sp>
        <p:nvSpPr>
          <p:cNvPr id="142" name="The network is reliable…"/>
          <p:cNvSpPr txBox="1">
            <a:spLocks noGrp="1"/>
          </p:cNvSpPr>
          <p:nvPr>
            <p:ph type="body" sz="quarter" idx="1"/>
          </p:nvPr>
        </p:nvSpPr>
        <p:spPr>
          <a:xfrm>
            <a:off x="1206500" y="4248504"/>
            <a:ext cx="7673840" cy="8256012"/>
          </a:xfrm>
          <a:prstGeom prst="rect">
            <a:avLst/>
          </a:prstGeom>
        </p:spPr>
        <p:txBody>
          <a:bodyPr/>
          <a:lstStyle/>
          <a:p>
            <a:pPr marL="435863" indent="-424687" defTabSz="2145738">
              <a:spcBef>
                <a:spcPts val="3900"/>
              </a:spcBef>
              <a:buSzPct val="100000"/>
              <a:buAutoNum type="arabicPeriod"/>
              <a:defRPr sz="4224"/>
            </a:pPr>
            <a:r>
              <a:t>The network is reliable</a:t>
            </a:r>
          </a:p>
          <a:p>
            <a:pPr marL="435863" indent="-424687" defTabSz="2145738">
              <a:spcBef>
                <a:spcPts val="3900"/>
              </a:spcBef>
              <a:buSzPct val="100000"/>
              <a:buAutoNum type="arabicPeriod"/>
              <a:defRPr sz="4224"/>
            </a:pPr>
            <a:r>
              <a:t>Latency is zero</a:t>
            </a:r>
          </a:p>
          <a:p>
            <a:pPr marL="435863" indent="-424687" defTabSz="2145738">
              <a:spcBef>
                <a:spcPts val="3900"/>
              </a:spcBef>
              <a:buSzPct val="100000"/>
              <a:buAutoNum type="arabicPeriod"/>
              <a:defRPr sz="4224"/>
            </a:pPr>
            <a:r>
              <a:t>Bandwidth is infinite</a:t>
            </a:r>
          </a:p>
          <a:p>
            <a:pPr marL="435863" indent="-424687" defTabSz="2145738">
              <a:spcBef>
                <a:spcPts val="3900"/>
              </a:spcBef>
              <a:buSzPct val="100000"/>
              <a:buAutoNum type="arabicPeriod"/>
              <a:defRPr sz="4224"/>
            </a:pPr>
            <a:r>
              <a:t>The network is secure</a:t>
            </a:r>
          </a:p>
          <a:p>
            <a:pPr marL="435863" indent="-424687" defTabSz="2145738">
              <a:spcBef>
                <a:spcPts val="3900"/>
              </a:spcBef>
              <a:buSzPct val="100000"/>
              <a:buAutoNum type="arabicPeriod"/>
              <a:defRPr sz="4224"/>
            </a:pPr>
            <a:r>
              <a:t>Topology doesn't change</a:t>
            </a:r>
          </a:p>
          <a:p>
            <a:pPr marL="435863" indent="-424687" defTabSz="2145738">
              <a:spcBef>
                <a:spcPts val="3900"/>
              </a:spcBef>
              <a:buSzPct val="100000"/>
              <a:buAutoNum type="arabicPeriod"/>
              <a:defRPr sz="4224"/>
            </a:pPr>
            <a:r>
              <a:t>Transport cost is zero</a:t>
            </a:r>
          </a:p>
          <a:p>
            <a:pPr marL="435863" indent="-424687" defTabSz="2145738">
              <a:spcBef>
                <a:spcPts val="3900"/>
              </a:spcBef>
              <a:buSzPct val="100000"/>
              <a:buAutoNum type="arabicPeriod"/>
              <a:defRPr sz="4224"/>
            </a:pPr>
            <a:r>
              <a:t>The network is homogeneous</a:t>
            </a:r>
          </a:p>
          <a:p>
            <a:pPr marL="435863" indent="-424687" defTabSz="2145738">
              <a:spcBef>
                <a:spcPts val="3900"/>
              </a:spcBef>
              <a:buSzPct val="100000"/>
              <a:buAutoNum type="arabicPeriod"/>
              <a:defRPr sz="4224"/>
            </a:pPr>
            <a:r>
              <a:t>There is one administrator</a:t>
            </a:r>
          </a:p>
        </p:txBody>
      </p:sp>
      <p:sp>
        <p:nvSpPr>
          <p:cNvPr id="143" name="Physical Properties of…"/>
          <p:cNvSpPr txBox="1"/>
          <p:nvPr/>
        </p:nvSpPr>
        <p:spPr>
          <a:xfrm>
            <a:off x="10945672" y="7265540"/>
            <a:ext cx="4880154" cy="12059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825500">
              <a:defRPr sz="3600" b="1">
                <a:solidFill>
                  <a:srgbClr val="000000"/>
                </a:solidFill>
              </a:defRPr>
            </a:pPr>
            <a:r>
              <a:t>Physical Properties of</a:t>
            </a:r>
          </a:p>
          <a:p>
            <a:pPr algn="l" defTabSz="825500">
              <a:defRPr sz="3600" b="1">
                <a:solidFill>
                  <a:srgbClr val="000000"/>
                </a:solidFill>
              </a:defRPr>
            </a:pPr>
            <a:r>
              <a:t> networks</a:t>
            </a:r>
          </a:p>
        </p:txBody>
      </p:sp>
      <p:sp>
        <p:nvSpPr>
          <p:cNvPr id="144" name="}"/>
          <p:cNvSpPr txBox="1"/>
          <p:nvPr/>
        </p:nvSpPr>
        <p:spPr>
          <a:xfrm>
            <a:off x="8659149" y="3157563"/>
            <a:ext cx="2440306" cy="80918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55000">
                <a:solidFill>
                  <a:srgbClr val="000000"/>
                </a:solidFill>
                <a:latin typeface="Helvetica Neue UltraLight"/>
                <a:ea typeface="Helvetica Neue UltraLight"/>
                <a:cs typeface="Helvetica Neue UltraLight"/>
                <a:sym typeface="Helvetica Neue UltraLight"/>
              </a:defRPr>
            </a:lvl1pPr>
          </a:lstStyle>
          <a:p>
            <a:r>
              <a:t>}</a:t>
            </a:r>
          </a:p>
        </p:txBody>
      </p:sp>
      <p:pic>
        <p:nvPicPr>
          <p:cNvPr id="145" name="massimo-botturi-zFYUsLk_50Y-unsplash.jpg" descr="massimo-botturi-zFYUsLk_50Y-unsplash.jpg"/>
          <p:cNvPicPr>
            <a:picLocks noChangeAspect="1"/>
          </p:cNvPicPr>
          <p:nvPr/>
        </p:nvPicPr>
        <p:blipFill>
          <a:blip r:embed="rId3"/>
          <a:stretch>
            <a:fillRect/>
          </a:stretch>
        </p:blipFill>
        <p:spPr>
          <a:xfrm>
            <a:off x="16285767" y="2818557"/>
            <a:ext cx="7715251" cy="13716001"/>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Idea: break apart responsibility for each part of a domain name (zone) to a different group of servers"/>
          <p:cNvSpPr txBox="1">
            <a:spLocks noGrp="1"/>
          </p:cNvSpPr>
          <p:nvPr>
            <p:ph type="body" idx="1"/>
          </p:nvPr>
        </p:nvSpPr>
        <p:spPr>
          <a:xfrm>
            <a:off x="1206500" y="2512663"/>
            <a:ext cx="21971000" cy="9991853"/>
          </a:xfrm>
          <a:prstGeom prst="rect">
            <a:avLst/>
          </a:prstGeom>
        </p:spPr>
        <p:txBody>
          <a:bodyPr/>
          <a:lstStyle/>
          <a:p>
            <a:pPr marL="0" indent="0">
              <a:buSzTx/>
              <a:buNone/>
            </a:pPr>
            <a:r>
              <a:rPr dirty="0"/>
              <a:t>Idea: break apart responsibility for each part of a domain name (</a:t>
            </a:r>
            <a:r>
              <a:rPr b="1" dirty="0">
                <a:latin typeface="Helvetica"/>
                <a:ea typeface="Helvetica"/>
                <a:cs typeface="Helvetica"/>
                <a:sym typeface="Helvetica"/>
              </a:rPr>
              <a:t>zone</a:t>
            </a:r>
            <a:r>
              <a:rPr dirty="0"/>
              <a:t>)</a:t>
            </a:r>
            <a:r>
              <a:rPr b="1" dirty="0">
                <a:latin typeface="Helvetica"/>
                <a:ea typeface="Helvetica"/>
                <a:cs typeface="Helvetica"/>
                <a:sym typeface="Helvetica"/>
              </a:rPr>
              <a:t> </a:t>
            </a:r>
            <a:r>
              <a:rPr dirty="0"/>
              <a:t>to a different group of servers</a:t>
            </a:r>
          </a:p>
        </p:txBody>
      </p:sp>
      <p:sp>
        <p:nvSpPr>
          <p:cNvPr id="268" name="DNS"/>
          <p:cNvSpPr txBox="1">
            <a:spLocks noGrp="1"/>
          </p:cNvSpPr>
          <p:nvPr>
            <p:ph type="title"/>
          </p:nvPr>
        </p:nvSpPr>
        <p:spPr>
          <a:prstGeom prst="rect">
            <a:avLst/>
          </a:prstGeom>
        </p:spPr>
        <p:txBody>
          <a:bodyPr/>
          <a:lstStyle/>
          <a:p>
            <a:r>
              <a:rPr lang="en-US" dirty="0"/>
              <a:t>How to organize </a:t>
            </a:r>
            <a:r>
              <a:rPr dirty="0"/>
              <a:t>DNS</a:t>
            </a:r>
          </a:p>
        </p:txBody>
      </p:sp>
      <p:sp>
        <p:nvSpPr>
          <p:cNvPr id="270" name="Root servers"/>
          <p:cNvSpPr/>
          <p:nvPr/>
        </p:nvSpPr>
        <p:spPr>
          <a:xfrm>
            <a:off x="10307228" y="5119205"/>
            <a:ext cx="3769544"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5000" b="0">
                <a:latin typeface="Helvetica Light"/>
                <a:ea typeface="Helvetica Light"/>
                <a:cs typeface="Helvetica Light"/>
                <a:sym typeface="Helvetica Light"/>
              </a:defRPr>
            </a:lvl1pPr>
          </a:lstStyle>
          <a:p>
            <a:r>
              <a:rPr dirty="0"/>
              <a:t>Root servers</a:t>
            </a:r>
          </a:p>
        </p:txBody>
      </p:sp>
      <p:sp>
        <p:nvSpPr>
          <p:cNvPr id="271" name="com"/>
          <p:cNvSpPr/>
          <p:nvPr/>
        </p:nvSpPr>
        <p:spPr>
          <a:xfrm>
            <a:off x="5184143" y="6599568"/>
            <a:ext cx="1411249"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rPr dirty="0"/>
              <a:t>com</a:t>
            </a:r>
          </a:p>
        </p:txBody>
      </p:sp>
      <p:sp>
        <p:nvSpPr>
          <p:cNvPr id="272" name="org"/>
          <p:cNvSpPr/>
          <p:nvPr/>
        </p:nvSpPr>
        <p:spPr>
          <a:xfrm>
            <a:off x="8125822" y="6599568"/>
            <a:ext cx="1125142"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t>org</a:t>
            </a:r>
          </a:p>
        </p:txBody>
      </p:sp>
      <p:sp>
        <p:nvSpPr>
          <p:cNvPr id="273" name="net"/>
          <p:cNvSpPr/>
          <p:nvPr/>
        </p:nvSpPr>
        <p:spPr>
          <a:xfrm>
            <a:off x="10781394" y="6608654"/>
            <a:ext cx="1054419"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t>net</a:t>
            </a:r>
          </a:p>
        </p:txBody>
      </p:sp>
      <p:sp>
        <p:nvSpPr>
          <p:cNvPr id="274" name="edu"/>
          <p:cNvSpPr/>
          <p:nvPr/>
        </p:nvSpPr>
        <p:spPr>
          <a:xfrm>
            <a:off x="13366243" y="6599568"/>
            <a:ext cx="1268517"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t>edu</a:t>
            </a:r>
          </a:p>
        </p:txBody>
      </p:sp>
      <p:sp>
        <p:nvSpPr>
          <p:cNvPr id="275" name="uk"/>
          <p:cNvSpPr/>
          <p:nvPr/>
        </p:nvSpPr>
        <p:spPr>
          <a:xfrm>
            <a:off x="16021816" y="6599568"/>
            <a:ext cx="839677"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t>uk</a:t>
            </a:r>
          </a:p>
        </p:txBody>
      </p:sp>
      <p:sp>
        <p:nvSpPr>
          <p:cNvPr id="276" name="jp"/>
          <p:cNvSpPr/>
          <p:nvPr/>
        </p:nvSpPr>
        <p:spPr>
          <a:xfrm>
            <a:off x="18248549" y="6599568"/>
            <a:ext cx="696302"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t>jp</a:t>
            </a:r>
          </a:p>
        </p:txBody>
      </p:sp>
      <p:sp>
        <p:nvSpPr>
          <p:cNvPr id="277" name="gmu"/>
          <p:cNvSpPr/>
          <p:nvPr/>
        </p:nvSpPr>
        <p:spPr>
          <a:xfrm>
            <a:off x="11356035" y="8372221"/>
            <a:ext cx="3738203" cy="913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rPr lang="en-US" dirty="0"/>
              <a:t>northeastern</a:t>
            </a:r>
            <a:endParaRPr dirty="0"/>
          </a:p>
        </p:txBody>
      </p:sp>
      <p:sp>
        <p:nvSpPr>
          <p:cNvPr id="278" name="umd"/>
          <p:cNvSpPr/>
          <p:nvPr/>
        </p:nvSpPr>
        <p:spPr>
          <a:xfrm>
            <a:off x="9250964" y="8372221"/>
            <a:ext cx="891270" cy="913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rPr lang="en-US" dirty="0" err="1"/>
              <a:t>bu</a:t>
            </a:r>
            <a:endParaRPr dirty="0"/>
          </a:p>
        </p:txBody>
      </p:sp>
      <p:sp>
        <p:nvSpPr>
          <p:cNvPr id="279" name="columbia"/>
          <p:cNvSpPr/>
          <p:nvPr/>
        </p:nvSpPr>
        <p:spPr>
          <a:xfrm>
            <a:off x="16639562" y="8309394"/>
            <a:ext cx="998670" cy="913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rPr lang="en-US" dirty="0" err="1"/>
              <a:t>mit</a:t>
            </a:r>
            <a:endParaRPr dirty="0"/>
          </a:p>
        </p:txBody>
      </p:sp>
      <p:sp>
        <p:nvSpPr>
          <p:cNvPr id="280" name="cs"/>
          <p:cNvSpPr/>
          <p:nvPr/>
        </p:nvSpPr>
        <p:spPr>
          <a:xfrm>
            <a:off x="12192000" y="10135443"/>
            <a:ext cx="2066270" cy="913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rPr lang="en-US" dirty="0" err="1"/>
              <a:t>khoury</a:t>
            </a:r>
            <a:endParaRPr dirty="0"/>
          </a:p>
        </p:txBody>
      </p:sp>
      <p:cxnSp>
        <p:nvCxnSpPr>
          <p:cNvPr id="281" name="Connection Line"/>
          <p:cNvCxnSpPr>
            <a:stCxn id="280" idx="0"/>
            <a:endCxn id="277" idx="0"/>
          </p:cNvCxnSpPr>
          <p:nvPr/>
        </p:nvCxnSpPr>
        <p:spPr>
          <a:xfrm flipV="1">
            <a:off x="13225135" y="8372221"/>
            <a:ext cx="2" cy="1763222"/>
          </a:xfrm>
          <a:prstGeom prst="straightConnector1">
            <a:avLst/>
          </a:prstGeom>
          <a:ln w="25400">
            <a:solidFill>
              <a:srgbClr val="000000"/>
            </a:solidFill>
            <a:miter lim="400000"/>
          </a:ln>
        </p:spPr>
      </p:cxnSp>
      <p:cxnSp>
        <p:nvCxnSpPr>
          <p:cNvPr id="282" name="Connection Line"/>
          <p:cNvCxnSpPr>
            <a:cxnSpLocks/>
            <a:stCxn id="274" idx="2"/>
            <a:endCxn id="278" idx="0"/>
          </p:cNvCxnSpPr>
          <p:nvPr/>
        </p:nvCxnSpPr>
        <p:spPr>
          <a:xfrm flipH="1">
            <a:off x="9696599" y="7513969"/>
            <a:ext cx="4303903" cy="858252"/>
          </a:xfrm>
          <a:prstGeom prst="straightConnector1">
            <a:avLst/>
          </a:prstGeom>
          <a:ln w="25400">
            <a:solidFill>
              <a:srgbClr val="000000"/>
            </a:solidFill>
            <a:miter lim="400000"/>
          </a:ln>
        </p:spPr>
      </p:cxnSp>
      <p:cxnSp>
        <p:nvCxnSpPr>
          <p:cNvPr id="283" name="Connection Line"/>
          <p:cNvCxnSpPr>
            <a:cxnSpLocks/>
            <a:stCxn id="274" idx="2"/>
            <a:endCxn id="279" idx="0"/>
          </p:cNvCxnSpPr>
          <p:nvPr/>
        </p:nvCxnSpPr>
        <p:spPr>
          <a:xfrm>
            <a:off x="14000502" y="7513969"/>
            <a:ext cx="3138395" cy="795425"/>
          </a:xfrm>
          <a:prstGeom prst="straightConnector1">
            <a:avLst/>
          </a:prstGeom>
          <a:ln w="25400">
            <a:solidFill>
              <a:srgbClr val="000000"/>
            </a:solidFill>
            <a:miter lim="400000"/>
          </a:ln>
        </p:spPr>
      </p:cxnSp>
      <p:cxnSp>
        <p:nvCxnSpPr>
          <p:cNvPr id="284" name="Connection Line"/>
          <p:cNvCxnSpPr>
            <a:cxnSpLocks/>
            <a:stCxn id="277" idx="0"/>
            <a:endCxn id="274" idx="2"/>
          </p:cNvCxnSpPr>
          <p:nvPr/>
        </p:nvCxnSpPr>
        <p:spPr>
          <a:xfrm flipV="1">
            <a:off x="13225137" y="7513969"/>
            <a:ext cx="775365" cy="858252"/>
          </a:xfrm>
          <a:prstGeom prst="straightConnector1">
            <a:avLst/>
          </a:prstGeom>
          <a:ln w="25400">
            <a:solidFill>
              <a:srgbClr val="000000"/>
            </a:solidFill>
            <a:miter lim="400000"/>
          </a:ln>
        </p:spPr>
      </p:cxnSp>
      <p:cxnSp>
        <p:nvCxnSpPr>
          <p:cNvPr id="285" name="Connection Line"/>
          <p:cNvCxnSpPr>
            <a:cxnSpLocks/>
            <a:stCxn id="274" idx="0"/>
            <a:endCxn id="270" idx="2"/>
          </p:cNvCxnSpPr>
          <p:nvPr/>
        </p:nvCxnSpPr>
        <p:spPr>
          <a:xfrm flipH="1" flipV="1">
            <a:off x="12192000" y="6033606"/>
            <a:ext cx="1808502" cy="565962"/>
          </a:xfrm>
          <a:prstGeom prst="straightConnector1">
            <a:avLst/>
          </a:prstGeom>
          <a:ln w="25400">
            <a:solidFill>
              <a:srgbClr val="000000"/>
            </a:solidFill>
            <a:miter lim="400000"/>
          </a:ln>
        </p:spPr>
      </p:cxnSp>
      <p:cxnSp>
        <p:nvCxnSpPr>
          <p:cNvPr id="286" name="Connection Line"/>
          <p:cNvCxnSpPr>
            <a:cxnSpLocks/>
            <a:stCxn id="275" idx="0"/>
            <a:endCxn id="270" idx="2"/>
          </p:cNvCxnSpPr>
          <p:nvPr/>
        </p:nvCxnSpPr>
        <p:spPr>
          <a:xfrm flipH="1" flipV="1">
            <a:off x="12192000" y="6033606"/>
            <a:ext cx="4249655" cy="565962"/>
          </a:xfrm>
          <a:prstGeom prst="straightConnector1">
            <a:avLst/>
          </a:prstGeom>
          <a:ln w="25400">
            <a:solidFill>
              <a:srgbClr val="000000"/>
            </a:solidFill>
            <a:miter lim="400000"/>
          </a:ln>
        </p:spPr>
      </p:cxnSp>
      <p:cxnSp>
        <p:nvCxnSpPr>
          <p:cNvPr id="287" name="Connection Line"/>
          <p:cNvCxnSpPr>
            <a:cxnSpLocks/>
            <a:stCxn id="271" idx="0"/>
            <a:endCxn id="270" idx="2"/>
          </p:cNvCxnSpPr>
          <p:nvPr/>
        </p:nvCxnSpPr>
        <p:spPr>
          <a:xfrm flipV="1">
            <a:off x="5889768" y="6033606"/>
            <a:ext cx="6302232" cy="565962"/>
          </a:xfrm>
          <a:prstGeom prst="straightConnector1">
            <a:avLst/>
          </a:prstGeom>
          <a:ln w="25400">
            <a:solidFill>
              <a:srgbClr val="000000"/>
            </a:solidFill>
            <a:miter lim="400000"/>
          </a:ln>
        </p:spPr>
      </p:cxnSp>
      <p:cxnSp>
        <p:nvCxnSpPr>
          <p:cNvPr id="288" name="Connection Line"/>
          <p:cNvCxnSpPr>
            <a:cxnSpLocks/>
            <a:stCxn id="272" idx="0"/>
            <a:endCxn id="270" idx="2"/>
          </p:cNvCxnSpPr>
          <p:nvPr/>
        </p:nvCxnSpPr>
        <p:spPr>
          <a:xfrm flipV="1">
            <a:off x="8688393" y="6033606"/>
            <a:ext cx="3503607" cy="565962"/>
          </a:xfrm>
          <a:prstGeom prst="straightConnector1">
            <a:avLst/>
          </a:prstGeom>
          <a:ln w="25400">
            <a:solidFill>
              <a:srgbClr val="000000"/>
            </a:solidFill>
            <a:miter lim="400000"/>
          </a:ln>
        </p:spPr>
      </p:cxnSp>
      <p:cxnSp>
        <p:nvCxnSpPr>
          <p:cNvPr id="289" name="Connection Line"/>
          <p:cNvCxnSpPr>
            <a:cxnSpLocks/>
            <a:stCxn id="273" idx="0"/>
            <a:endCxn id="270" idx="2"/>
          </p:cNvCxnSpPr>
          <p:nvPr/>
        </p:nvCxnSpPr>
        <p:spPr>
          <a:xfrm flipV="1">
            <a:off x="11308604" y="6033606"/>
            <a:ext cx="883396" cy="575048"/>
          </a:xfrm>
          <a:prstGeom prst="straightConnector1">
            <a:avLst/>
          </a:prstGeom>
          <a:ln w="25400">
            <a:solidFill>
              <a:srgbClr val="000000"/>
            </a:solidFill>
            <a:miter lim="400000"/>
          </a:ln>
        </p:spPr>
      </p:cxnSp>
      <p:cxnSp>
        <p:nvCxnSpPr>
          <p:cNvPr id="290" name="Connection Line"/>
          <p:cNvCxnSpPr>
            <a:cxnSpLocks/>
            <a:stCxn id="276" idx="0"/>
            <a:endCxn id="270" idx="2"/>
          </p:cNvCxnSpPr>
          <p:nvPr/>
        </p:nvCxnSpPr>
        <p:spPr>
          <a:xfrm flipH="1" flipV="1">
            <a:off x="12192000" y="6033606"/>
            <a:ext cx="6404700" cy="565962"/>
          </a:xfrm>
          <a:prstGeom prst="straightConnector1">
            <a:avLst/>
          </a:prstGeom>
          <a:ln w="25400">
            <a:solidFill>
              <a:srgbClr val="000000"/>
            </a:solidFill>
            <a:miter lim="400000"/>
          </a:ln>
        </p:spPr>
      </p:cxnSp>
      <p:sp>
        <p:nvSpPr>
          <p:cNvPr id="291" name="Each zone is a continuous section of name space…"/>
          <p:cNvSpPr/>
          <p:nvPr/>
        </p:nvSpPr>
        <p:spPr>
          <a:xfrm>
            <a:off x="6351008" y="11040046"/>
            <a:ext cx="12593843" cy="14644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defRPr sz="4200" b="0">
                <a:latin typeface="Helvetica Light"/>
                <a:ea typeface="Helvetica Light"/>
                <a:cs typeface="Helvetica Light"/>
                <a:sym typeface="Helvetica Light"/>
              </a:defRPr>
            </a:pPr>
            <a:r>
              <a:t>Each zone is a continuous section of name space</a:t>
            </a:r>
          </a:p>
          <a:p>
            <a:pPr>
              <a:defRPr sz="4200" b="0">
                <a:latin typeface="Helvetica Light"/>
                <a:ea typeface="Helvetica Light"/>
                <a:cs typeface="Helvetica Light"/>
                <a:sym typeface="Helvetica Light"/>
              </a:defRPr>
            </a:pPr>
            <a:r>
              <a:t>Each zone has an associate set of name servers</a:t>
            </a:r>
          </a:p>
        </p:txBody>
      </p:sp>
    </p:spTree>
    <p:extLst>
      <p:ext uri="{BB962C8B-B14F-4D97-AF65-F5344CB8AC3E}">
        <p14:creationId xmlns:p14="http://schemas.microsoft.com/office/powerpoint/2010/main" val="75425525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Idea: break apart responsibility for each part of a domain name (zone) to a different group of servers"/>
          <p:cNvSpPr txBox="1">
            <a:spLocks noGrp="1"/>
          </p:cNvSpPr>
          <p:nvPr>
            <p:ph type="body" idx="1"/>
          </p:nvPr>
        </p:nvSpPr>
        <p:spPr>
          <a:xfrm>
            <a:off x="1206500" y="2512663"/>
            <a:ext cx="21971000" cy="9991853"/>
          </a:xfrm>
          <a:prstGeom prst="rect">
            <a:avLst/>
          </a:prstGeom>
        </p:spPr>
        <p:txBody>
          <a:bodyPr/>
          <a:lstStyle/>
          <a:p>
            <a:pPr marL="0" indent="0">
              <a:buSzTx/>
              <a:buNone/>
            </a:pPr>
            <a:r>
              <a:rPr dirty="0"/>
              <a:t>Idea: break apart responsibility for each part of a domain name (</a:t>
            </a:r>
            <a:r>
              <a:rPr b="1" dirty="0">
                <a:latin typeface="Helvetica"/>
                <a:ea typeface="Helvetica"/>
                <a:cs typeface="Helvetica"/>
                <a:sym typeface="Helvetica"/>
              </a:rPr>
              <a:t>zone</a:t>
            </a:r>
            <a:r>
              <a:rPr dirty="0"/>
              <a:t>)</a:t>
            </a:r>
            <a:r>
              <a:rPr b="1" dirty="0">
                <a:latin typeface="Helvetica"/>
                <a:ea typeface="Helvetica"/>
                <a:cs typeface="Helvetica"/>
                <a:sym typeface="Helvetica"/>
              </a:rPr>
              <a:t> </a:t>
            </a:r>
            <a:r>
              <a:rPr dirty="0"/>
              <a:t>to a different group of servers</a:t>
            </a:r>
          </a:p>
        </p:txBody>
      </p:sp>
      <p:sp>
        <p:nvSpPr>
          <p:cNvPr id="268" name="DNS"/>
          <p:cNvSpPr txBox="1">
            <a:spLocks noGrp="1"/>
          </p:cNvSpPr>
          <p:nvPr>
            <p:ph type="title"/>
          </p:nvPr>
        </p:nvSpPr>
        <p:spPr>
          <a:prstGeom prst="rect">
            <a:avLst/>
          </a:prstGeom>
        </p:spPr>
        <p:txBody>
          <a:bodyPr/>
          <a:lstStyle/>
          <a:p>
            <a:r>
              <a:rPr lang="en-US" dirty="0"/>
              <a:t>How to organize </a:t>
            </a:r>
            <a:r>
              <a:rPr dirty="0"/>
              <a:t>DNS</a:t>
            </a:r>
          </a:p>
        </p:txBody>
      </p:sp>
      <p:sp>
        <p:nvSpPr>
          <p:cNvPr id="270" name="Root servers"/>
          <p:cNvSpPr/>
          <p:nvPr/>
        </p:nvSpPr>
        <p:spPr>
          <a:xfrm>
            <a:off x="10307228" y="5119205"/>
            <a:ext cx="3769544"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5000" b="0">
                <a:latin typeface="Helvetica Light"/>
                <a:ea typeface="Helvetica Light"/>
                <a:cs typeface="Helvetica Light"/>
                <a:sym typeface="Helvetica Light"/>
              </a:defRPr>
            </a:lvl1pPr>
          </a:lstStyle>
          <a:p>
            <a:r>
              <a:rPr dirty="0"/>
              <a:t>Root servers</a:t>
            </a:r>
          </a:p>
        </p:txBody>
      </p:sp>
      <p:sp>
        <p:nvSpPr>
          <p:cNvPr id="271" name="com"/>
          <p:cNvSpPr/>
          <p:nvPr/>
        </p:nvSpPr>
        <p:spPr>
          <a:xfrm>
            <a:off x="5184143" y="6599568"/>
            <a:ext cx="1411249"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rPr dirty="0"/>
              <a:t>com</a:t>
            </a:r>
          </a:p>
        </p:txBody>
      </p:sp>
      <p:sp>
        <p:nvSpPr>
          <p:cNvPr id="272" name="org"/>
          <p:cNvSpPr/>
          <p:nvPr/>
        </p:nvSpPr>
        <p:spPr>
          <a:xfrm>
            <a:off x="8125822" y="6599568"/>
            <a:ext cx="1125142"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t>org</a:t>
            </a:r>
          </a:p>
        </p:txBody>
      </p:sp>
      <p:sp>
        <p:nvSpPr>
          <p:cNvPr id="273" name="net"/>
          <p:cNvSpPr/>
          <p:nvPr/>
        </p:nvSpPr>
        <p:spPr>
          <a:xfrm>
            <a:off x="10781394" y="6608654"/>
            <a:ext cx="1054419"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t>net</a:t>
            </a:r>
          </a:p>
        </p:txBody>
      </p:sp>
      <p:sp>
        <p:nvSpPr>
          <p:cNvPr id="274" name="edu"/>
          <p:cNvSpPr/>
          <p:nvPr/>
        </p:nvSpPr>
        <p:spPr>
          <a:xfrm>
            <a:off x="13366243" y="6599568"/>
            <a:ext cx="1268517"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t>edu</a:t>
            </a:r>
          </a:p>
        </p:txBody>
      </p:sp>
      <p:sp>
        <p:nvSpPr>
          <p:cNvPr id="275" name="uk"/>
          <p:cNvSpPr/>
          <p:nvPr/>
        </p:nvSpPr>
        <p:spPr>
          <a:xfrm>
            <a:off x="16021816" y="6599568"/>
            <a:ext cx="839677"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t>uk</a:t>
            </a:r>
          </a:p>
        </p:txBody>
      </p:sp>
      <p:sp>
        <p:nvSpPr>
          <p:cNvPr id="276" name="jp"/>
          <p:cNvSpPr/>
          <p:nvPr/>
        </p:nvSpPr>
        <p:spPr>
          <a:xfrm>
            <a:off x="18248549" y="6599568"/>
            <a:ext cx="696302"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t>jp</a:t>
            </a:r>
          </a:p>
        </p:txBody>
      </p:sp>
      <p:sp>
        <p:nvSpPr>
          <p:cNvPr id="277" name="gmu"/>
          <p:cNvSpPr/>
          <p:nvPr/>
        </p:nvSpPr>
        <p:spPr>
          <a:xfrm>
            <a:off x="11356035" y="8372221"/>
            <a:ext cx="3738203" cy="913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rPr lang="en-US" dirty="0"/>
              <a:t>northeastern</a:t>
            </a:r>
            <a:endParaRPr dirty="0"/>
          </a:p>
        </p:txBody>
      </p:sp>
      <p:sp>
        <p:nvSpPr>
          <p:cNvPr id="278" name="umd"/>
          <p:cNvSpPr/>
          <p:nvPr/>
        </p:nvSpPr>
        <p:spPr>
          <a:xfrm>
            <a:off x="9250964" y="8372221"/>
            <a:ext cx="891270" cy="913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rPr lang="en-US" dirty="0" err="1"/>
              <a:t>bu</a:t>
            </a:r>
            <a:endParaRPr dirty="0"/>
          </a:p>
        </p:txBody>
      </p:sp>
      <p:sp>
        <p:nvSpPr>
          <p:cNvPr id="279" name="columbia"/>
          <p:cNvSpPr/>
          <p:nvPr/>
        </p:nvSpPr>
        <p:spPr>
          <a:xfrm>
            <a:off x="16639562" y="8309394"/>
            <a:ext cx="998670" cy="913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rPr lang="en-US" dirty="0" err="1"/>
              <a:t>mit</a:t>
            </a:r>
            <a:endParaRPr dirty="0"/>
          </a:p>
        </p:txBody>
      </p:sp>
      <p:sp>
        <p:nvSpPr>
          <p:cNvPr id="280" name="cs"/>
          <p:cNvSpPr/>
          <p:nvPr/>
        </p:nvSpPr>
        <p:spPr>
          <a:xfrm>
            <a:off x="12192000" y="10135443"/>
            <a:ext cx="2066270" cy="913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defRPr sz="5000" b="0">
                <a:latin typeface="Helvetica Light"/>
                <a:ea typeface="Helvetica Light"/>
                <a:cs typeface="Helvetica Light"/>
                <a:sym typeface="Helvetica Light"/>
              </a:defRPr>
            </a:lvl1pPr>
          </a:lstStyle>
          <a:p>
            <a:r>
              <a:rPr lang="en-US" dirty="0" err="1"/>
              <a:t>khoury</a:t>
            </a:r>
            <a:endParaRPr dirty="0"/>
          </a:p>
        </p:txBody>
      </p:sp>
      <p:cxnSp>
        <p:nvCxnSpPr>
          <p:cNvPr id="281" name="Connection Line"/>
          <p:cNvCxnSpPr>
            <a:stCxn id="280" idx="0"/>
            <a:endCxn id="277" idx="0"/>
          </p:cNvCxnSpPr>
          <p:nvPr/>
        </p:nvCxnSpPr>
        <p:spPr>
          <a:xfrm flipV="1">
            <a:off x="13225135" y="8372221"/>
            <a:ext cx="2" cy="1763222"/>
          </a:xfrm>
          <a:prstGeom prst="straightConnector1">
            <a:avLst/>
          </a:prstGeom>
          <a:ln w="25400">
            <a:solidFill>
              <a:srgbClr val="000000"/>
            </a:solidFill>
            <a:miter lim="400000"/>
          </a:ln>
        </p:spPr>
      </p:cxnSp>
      <p:cxnSp>
        <p:nvCxnSpPr>
          <p:cNvPr id="282" name="Connection Line"/>
          <p:cNvCxnSpPr>
            <a:cxnSpLocks/>
            <a:stCxn id="274" idx="2"/>
            <a:endCxn id="278" idx="0"/>
          </p:cNvCxnSpPr>
          <p:nvPr/>
        </p:nvCxnSpPr>
        <p:spPr>
          <a:xfrm flipH="1">
            <a:off x="9696599" y="7513969"/>
            <a:ext cx="4303903" cy="858252"/>
          </a:xfrm>
          <a:prstGeom prst="straightConnector1">
            <a:avLst/>
          </a:prstGeom>
          <a:ln w="25400">
            <a:solidFill>
              <a:srgbClr val="000000"/>
            </a:solidFill>
            <a:miter lim="400000"/>
          </a:ln>
        </p:spPr>
      </p:cxnSp>
      <p:cxnSp>
        <p:nvCxnSpPr>
          <p:cNvPr id="283" name="Connection Line"/>
          <p:cNvCxnSpPr>
            <a:cxnSpLocks/>
            <a:stCxn id="274" idx="2"/>
            <a:endCxn id="279" idx="0"/>
          </p:cNvCxnSpPr>
          <p:nvPr/>
        </p:nvCxnSpPr>
        <p:spPr>
          <a:xfrm>
            <a:off x="14000502" y="7513969"/>
            <a:ext cx="3138395" cy="795425"/>
          </a:xfrm>
          <a:prstGeom prst="straightConnector1">
            <a:avLst/>
          </a:prstGeom>
          <a:ln w="25400">
            <a:solidFill>
              <a:srgbClr val="000000"/>
            </a:solidFill>
            <a:miter lim="400000"/>
          </a:ln>
        </p:spPr>
      </p:cxnSp>
      <p:cxnSp>
        <p:nvCxnSpPr>
          <p:cNvPr id="284" name="Connection Line"/>
          <p:cNvCxnSpPr>
            <a:cxnSpLocks/>
            <a:stCxn id="277" idx="0"/>
            <a:endCxn id="274" idx="2"/>
          </p:cNvCxnSpPr>
          <p:nvPr/>
        </p:nvCxnSpPr>
        <p:spPr>
          <a:xfrm flipV="1">
            <a:off x="13225137" y="7513969"/>
            <a:ext cx="775365" cy="858252"/>
          </a:xfrm>
          <a:prstGeom prst="straightConnector1">
            <a:avLst/>
          </a:prstGeom>
          <a:ln w="25400">
            <a:solidFill>
              <a:srgbClr val="000000"/>
            </a:solidFill>
            <a:miter lim="400000"/>
          </a:ln>
        </p:spPr>
      </p:cxnSp>
      <p:cxnSp>
        <p:nvCxnSpPr>
          <p:cNvPr id="285" name="Connection Line"/>
          <p:cNvCxnSpPr>
            <a:cxnSpLocks/>
            <a:stCxn id="274" idx="0"/>
            <a:endCxn id="270" idx="2"/>
          </p:cNvCxnSpPr>
          <p:nvPr/>
        </p:nvCxnSpPr>
        <p:spPr>
          <a:xfrm flipH="1" flipV="1">
            <a:off x="12192000" y="6033606"/>
            <a:ext cx="1808502" cy="565962"/>
          </a:xfrm>
          <a:prstGeom prst="straightConnector1">
            <a:avLst/>
          </a:prstGeom>
          <a:ln w="25400">
            <a:solidFill>
              <a:srgbClr val="000000"/>
            </a:solidFill>
            <a:miter lim="400000"/>
          </a:ln>
        </p:spPr>
      </p:cxnSp>
      <p:cxnSp>
        <p:nvCxnSpPr>
          <p:cNvPr id="286" name="Connection Line"/>
          <p:cNvCxnSpPr>
            <a:cxnSpLocks/>
            <a:stCxn id="275" idx="0"/>
            <a:endCxn id="270" idx="2"/>
          </p:cNvCxnSpPr>
          <p:nvPr/>
        </p:nvCxnSpPr>
        <p:spPr>
          <a:xfrm flipH="1" flipV="1">
            <a:off x="12192000" y="6033606"/>
            <a:ext cx="4249655" cy="565962"/>
          </a:xfrm>
          <a:prstGeom prst="straightConnector1">
            <a:avLst/>
          </a:prstGeom>
          <a:ln w="25400">
            <a:solidFill>
              <a:srgbClr val="000000"/>
            </a:solidFill>
            <a:miter lim="400000"/>
          </a:ln>
        </p:spPr>
      </p:cxnSp>
      <p:cxnSp>
        <p:nvCxnSpPr>
          <p:cNvPr id="287" name="Connection Line"/>
          <p:cNvCxnSpPr>
            <a:cxnSpLocks/>
            <a:stCxn id="271" idx="0"/>
            <a:endCxn id="270" idx="2"/>
          </p:cNvCxnSpPr>
          <p:nvPr/>
        </p:nvCxnSpPr>
        <p:spPr>
          <a:xfrm flipV="1">
            <a:off x="5889768" y="6033606"/>
            <a:ext cx="6302232" cy="565962"/>
          </a:xfrm>
          <a:prstGeom prst="straightConnector1">
            <a:avLst/>
          </a:prstGeom>
          <a:ln w="25400">
            <a:solidFill>
              <a:srgbClr val="000000"/>
            </a:solidFill>
            <a:miter lim="400000"/>
          </a:ln>
        </p:spPr>
      </p:cxnSp>
      <p:cxnSp>
        <p:nvCxnSpPr>
          <p:cNvPr id="288" name="Connection Line"/>
          <p:cNvCxnSpPr>
            <a:cxnSpLocks/>
            <a:stCxn id="272" idx="0"/>
            <a:endCxn id="270" idx="2"/>
          </p:cNvCxnSpPr>
          <p:nvPr/>
        </p:nvCxnSpPr>
        <p:spPr>
          <a:xfrm flipV="1">
            <a:off x="8688393" y="6033606"/>
            <a:ext cx="3503607" cy="565962"/>
          </a:xfrm>
          <a:prstGeom prst="straightConnector1">
            <a:avLst/>
          </a:prstGeom>
          <a:ln w="25400">
            <a:solidFill>
              <a:srgbClr val="000000"/>
            </a:solidFill>
            <a:miter lim="400000"/>
          </a:ln>
        </p:spPr>
      </p:cxnSp>
      <p:cxnSp>
        <p:nvCxnSpPr>
          <p:cNvPr id="289" name="Connection Line"/>
          <p:cNvCxnSpPr>
            <a:cxnSpLocks/>
            <a:stCxn id="273" idx="0"/>
            <a:endCxn id="270" idx="2"/>
          </p:cNvCxnSpPr>
          <p:nvPr/>
        </p:nvCxnSpPr>
        <p:spPr>
          <a:xfrm flipV="1">
            <a:off x="11308604" y="6033606"/>
            <a:ext cx="883396" cy="575048"/>
          </a:xfrm>
          <a:prstGeom prst="straightConnector1">
            <a:avLst/>
          </a:prstGeom>
          <a:ln w="25400">
            <a:solidFill>
              <a:srgbClr val="000000"/>
            </a:solidFill>
            <a:miter lim="400000"/>
          </a:ln>
        </p:spPr>
      </p:cxnSp>
      <p:cxnSp>
        <p:nvCxnSpPr>
          <p:cNvPr id="290" name="Connection Line"/>
          <p:cNvCxnSpPr>
            <a:cxnSpLocks/>
            <a:stCxn id="276" idx="0"/>
            <a:endCxn id="270" idx="2"/>
          </p:cNvCxnSpPr>
          <p:nvPr/>
        </p:nvCxnSpPr>
        <p:spPr>
          <a:xfrm flipH="1" flipV="1">
            <a:off x="12192000" y="6033606"/>
            <a:ext cx="6404700" cy="565962"/>
          </a:xfrm>
          <a:prstGeom prst="straightConnector1">
            <a:avLst/>
          </a:prstGeom>
          <a:ln w="25400">
            <a:solidFill>
              <a:srgbClr val="000000"/>
            </a:solidFill>
            <a:miter lim="400000"/>
          </a:ln>
        </p:spPr>
      </p:cxnSp>
      <p:sp>
        <p:nvSpPr>
          <p:cNvPr id="291" name="Each zone is a continuous section of name space…"/>
          <p:cNvSpPr/>
          <p:nvPr/>
        </p:nvSpPr>
        <p:spPr>
          <a:xfrm>
            <a:off x="6351008" y="11040046"/>
            <a:ext cx="12593843" cy="14644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a:defRPr sz="4200" b="0">
                <a:latin typeface="Helvetica Light"/>
                <a:ea typeface="Helvetica Light"/>
                <a:cs typeface="Helvetica Light"/>
                <a:sym typeface="Helvetica Light"/>
              </a:defRPr>
            </a:pPr>
            <a:r>
              <a:t>Each zone is a continuous section of name space</a:t>
            </a:r>
          </a:p>
          <a:p>
            <a:pPr>
              <a:defRPr sz="4200" b="0">
                <a:latin typeface="Helvetica Light"/>
                <a:ea typeface="Helvetica Light"/>
                <a:cs typeface="Helvetica Light"/>
                <a:sym typeface="Helvetica Light"/>
              </a:defRPr>
            </a:pPr>
            <a:r>
              <a:t>Each zone has an associate set of name servers</a:t>
            </a:r>
          </a:p>
        </p:txBody>
      </p:sp>
      <p:sp>
        <p:nvSpPr>
          <p:cNvPr id="2" name="TextBox 1">
            <a:extLst>
              <a:ext uri="{FF2B5EF4-FFF2-40B4-BE49-F238E27FC236}">
                <a16:creationId xmlns:a16="http://schemas.microsoft.com/office/drawing/2014/main" id="{FE19B41A-886E-6E4F-A114-A705495461BF}"/>
              </a:ext>
            </a:extLst>
          </p:cNvPr>
          <p:cNvSpPr txBox="1"/>
          <p:nvPr/>
        </p:nvSpPr>
        <p:spPr>
          <a:xfrm>
            <a:off x="3322320" y="4266777"/>
            <a:ext cx="17251680" cy="8237739"/>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2438338" rtl="0" fontAlgn="auto" latinLnBrk="0" hangingPunct="0">
              <a:lnSpc>
                <a:spcPct val="100000"/>
              </a:lnSpc>
              <a:spcBef>
                <a:spcPts val="0"/>
              </a:spcBef>
              <a:spcAft>
                <a:spcPts val="0"/>
              </a:spcAft>
              <a:buClrTx/>
              <a:buSzTx/>
              <a:buFontTx/>
              <a:buNone/>
              <a:tabLst/>
            </a:pPr>
            <a:r>
              <a:rPr lang="en-US" sz="6000" dirty="0">
                <a:solidFill>
                  <a:schemeClr val="bg2">
                    <a:lumMod val="10000"/>
                  </a:schemeClr>
                </a:solidFill>
              </a:rPr>
              <a:t>In other words, we </a:t>
            </a:r>
            <a:r>
              <a:rPr lang="en-US" sz="6000" b="1" dirty="0">
                <a:solidFill>
                  <a:schemeClr val="bg2">
                    <a:lumMod val="10000"/>
                  </a:schemeClr>
                </a:solidFill>
              </a:rPr>
              <a:t>partition</a:t>
            </a:r>
            <a:r>
              <a:rPr lang="en-US" sz="6000" dirty="0">
                <a:solidFill>
                  <a:schemeClr val="bg2">
                    <a:lumMod val="10000"/>
                  </a:schemeClr>
                </a:solidFill>
              </a:rPr>
              <a:t> the domain names according to the top-level domain.</a:t>
            </a:r>
          </a:p>
        </p:txBody>
      </p:sp>
    </p:spTree>
    <p:extLst>
      <p:ext uri="{BB962C8B-B14F-4D97-AF65-F5344CB8AC3E}">
        <p14:creationId xmlns:p14="http://schemas.microsoft.com/office/powerpoint/2010/main" val="1556187863"/>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Recurring Solution #1: Partitioning"/>
          <p:cNvSpPr txBox="1">
            <a:spLocks noGrp="1"/>
          </p:cNvSpPr>
          <p:nvPr>
            <p:ph type="title"/>
          </p:nvPr>
        </p:nvSpPr>
        <p:spPr>
          <a:prstGeom prst="rect">
            <a:avLst/>
          </a:prstGeom>
        </p:spPr>
        <p:txBody>
          <a:bodyPr/>
          <a:lstStyle/>
          <a:p>
            <a:r>
              <a:rPr dirty="0"/>
              <a:t>Recurring Solution #1: Partitioning</a:t>
            </a:r>
          </a:p>
        </p:txBody>
      </p:sp>
      <p:sp>
        <p:nvSpPr>
          <p:cNvPr id="150" name="Slide Subtitle"/>
          <p:cNvSpPr txBox="1">
            <a:spLocks noGrp="1"/>
          </p:cNvSpPr>
          <p:nvPr>
            <p:ph type="body" idx="21"/>
          </p:nvPr>
        </p:nvSpPr>
        <p:spPr>
          <a:prstGeom prst="rect">
            <a:avLst/>
          </a:prstGeom>
        </p:spPr>
        <p:txBody>
          <a:bodyPr/>
          <a:lstStyle/>
          <a:p>
            <a:endParaRPr/>
          </a:p>
        </p:txBody>
      </p:sp>
      <p:sp>
        <p:nvSpPr>
          <p:cNvPr id="151" name="Slide bullet text"/>
          <p:cNvSpPr txBox="1">
            <a:spLocks noGrp="1"/>
          </p:cNvSpPr>
          <p:nvPr>
            <p:ph type="body" idx="1"/>
          </p:nvPr>
        </p:nvSpPr>
        <p:spPr>
          <a:xfrm>
            <a:off x="1206500" y="3307742"/>
            <a:ext cx="21971000" cy="9196774"/>
          </a:xfrm>
          <a:prstGeom prst="rect">
            <a:avLst/>
          </a:prstGeom>
        </p:spPr>
        <p:txBody>
          <a:bodyPr/>
          <a:lstStyle/>
          <a:p>
            <a:r>
              <a:rPr lang="en-US" dirty="0"/>
              <a:t>Partitioning is a common strategy to distributing a system and its data</a:t>
            </a:r>
          </a:p>
          <a:p>
            <a:r>
              <a:rPr lang="en-US" dirty="0"/>
              <a:t>Starting from a non-distributed system:</a:t>
            </a:r>
            <a:endParaRPr dirty="0"/>
          </a:p>
        </p:txBody>
      </p:sp>
      <p:grpSp>
        <p:nvGrpSpPr>
          <p:cNvPr id="2" name="Group 1">
            <a:extLst>
              <a:ext uri="{FF2B5EF4-FFF2-40B4-BE49-F238E27FC236}">
                <a16:creationId xmlns:a16="http://schemas.microsoft.com/office/drawing/2014/main" id="{D737B76E-92CA-E640-9225-8C1DB57FF468}"/>
              </a:ext>
            </a:extLst>
          </p:cNvPr>
          <p:cNvGrpSpPr/>
          <p:nvPr/>
        </p:nvGrpSpPr>
        <p:grpSpPr>
          <a:xfrm>
            <a:off x="4010977" y="6858000"/>
            <a:ext cx="17439423" cy="5851752"/>
            <a:chOff x="3340417" y="3700036"/>
            <a:chExt cx="17439423" cy="5851752"/>
          </a:xfrm>
        </p:grpSpPr>
        <p:pic>
          <p:nvPicPr>
            <p:cNvPr id="152" name="Image" descr="Image"/>
            <p:cNvPicPr>
              <a:picLocks noChangeAspect="1"/>
            </p:cNvPicPr>
            <p:nvPr/>
          </p:nvPicPr>
          <p:blipFill>
            <a:blip r:embed="rId3"/>
            <a:stretch>
              <a:fillRect/>
            </a:stretch>
          </p:blipFill>
          <p:spPr>
            <a:xfrm>
              <a:off x="9732076" y="3700036"/>
              <a:ext cx="4919848" cy="4919848"/>
            </a:xfrm>
            <a:prstGeom prst="rect">
              <a:avLst/>
            </a:prstGeom>
            <a:ln w="12700">
              <a:miter lim="400000"/>
            </a:ln>
          </p:spPr>
        </p:pic>
        <p:sp>
          <p:nvSpPr>
            <p:cNvPr id="153" name="A"/>
            <p:cNvSpPr/>
            <p:nvPr/>
          </p:nvSpPr>
          <p:spPr>
            <a:xfrm>
              <a:off x="10149451" y="6662839"/>
              <a:ext cx="1785939" cy="178593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154" name="B"/>
            <p:cNvSpPr/>
            <p:nvPr/>
          </p:nvSpPr>
          <p:spPr>
            <a:xfrm>
              <a:off x="12448610" y="6662839"/>
              <a:ext cx="1785939" cy="1785939"/>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155" name="Image" descr="Image"/>
            <p:cNvPicPr>
              <a:picLocks noChangeAspect="1"/>
            </p:cNvPicPr>
            <p:nvPr/>
          </p:nvPicPr>
          <p:blipFill>
            <a:blip r:embed="rId4"/>
            <a:stretch>
              <a:fillRect/>
            </a:stretch>
          </p:blipFill>
          <p:spPr>
            <a:xfrm>
              <a:off x="3340417" y="4548430"/>
              <a:ext cx="2591402" cy="2591403"/>
            </a:xfrm>
            <a:prstGeom prst="rect">
              <a:avLst/>
            </a:prstGeom>
            <a:ln w="12700">
              <a:miter lim="400000"/>
            </a:ln>
          </p:spPr>
        </p:pic>
        <p:pic>
          <p:nvPicPr>
            <p:cNvPr id="156" name="Image" descr="Image"/>
            <p:cNvPicPr>
              <a:picLocks noChangeAspect="1"/>
            </p:cNvPicPr>
            <p:nvPr/>
          </p:nvPicPr>
          <p:blipFill>
            <a:blip r:embed="rId4"/>
            <a:stretch>
              <a:fillRect/>
            </a:stretch>
          </p:blipFill>
          <p:spPr>
            <a:xfrm>
              <a:off x="3340417" y="6960385"/>
              <a:ext cx="2591402" cy="2591403"/>
            </a:xfrm>
            <a:prstGeom prst="rect">
              <a:avLst/>
            </a:prstGeom>
            <a:ln w="12700">
              <a:miter lim="400000"/>
            </a:ln>
          </p:spPr>
        </p:pic>
        <p:sp>
          <p:nvSpPr>
            <p:cNvPr id="157" name="Line"/>
            <p:cNvSpPr/>
            <p:nvPr/>
          </p:nvSpPr>
          <p:spPr>
            <a:xfrm>
              <a:off x="5749465" y="5844131"/>
              <a:ext cx="4111153" cy="593604"/>
            </a:xfrm>
            <a:prstGeom prst="line">
              <a:avLst/>
            </a:prstGeom>
            <a:ln w="2286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158" name="Line"/>
            <p:cNvSpPr/>
            <p:nvPr/>
          </p:nvSpPr>
          <p:spPr>
            <a:xfrm flipV="1">
              <a:off x="5762863" y="7172206"/>
              <a:ext cx="4097755" cy="852504"/>
            </a:xfrm>
            <a:prstGeom prst="line">
              <a:avLst/>
            </a:prstGeom>
            <a:ln w="2286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159" name="All accesses go to single server"/>
            <p:cNvSpPr txBox="1"/>
            <p:nvPr/>
          </p:nvSpPr>
          <p:spPr>
            <a:xfrm>
              <a:off x="11590119" y="4830775"/>
              <a:ext cx="9189721"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All accesses go to single server</a:t>
              </a:r>
            </a:p>
          </p:txBody>
        </p:sp>
      </p:gr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4341</TotalTime>
  <Words>3727</Words>
  <Application>Microsoft Macintosh PowerPoint</Application>
  <PresentationFormat>Custom</PresentationFormat>
  <Paragraphs>727</Paragraphs>
  <Slides>42</Slides>
  <Notes>27</Notes>
  <HiddenSlides>12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vt:lpstr>
      <vt:lpstr>Courier New</vt:lpstr>
      <vt:lpstr>Helvetica</vt:lpstr>
      <vt:lpstr>Helvetica Light</vt:lpstr>
      <vt:lpstr>Helvetica Neue</vt:lpstr>
      <vt:lpstr>Helvetica Neue Medium</vt:lpstr>
      <vt:lpstr>Helvetica Neue UltraLight</vt:lpstr>
      <vt:lpstr>21_BasicWhite</vt:lpstr>
      <vt:lpstr>CS 4530 Software Engineering</vt:lpstr>
      <vt:lpstr>Learning Objectives for this Lesson</vt:lpstr>
      <vt:lpstr>Recap: Why expand to distributed systems?</vt:lpstr>
      <vt:lpstr>TODO: Narrative</vt:lpstr>
      <vt:lpstr>How do we organize our distributed system?</vt:lpstr>
      <vt:lpstr>8 Fallacies of Distributed Computing</vt:lpstr>
      <vt:lpstr>How to organize DNS</vt:lpstr>
      <vt:lpstr>How to organize DNS</vt:lpstr>
      <vt:lpstr>Recurring Solution #1: Partitioning</vt:lpstr>
      <vt:lpstr>Recurring Solution #1: Partitioning</vt:lpstr>
      <vt:lpstr>Partitioning DNS</vt:lpstr>
      <vt:lpstr>DNS: Example</vt:lpstr>
      <vt:lpstr>How to deal with volume?</vt:lpstr>
      <vt:lpstr>Recurring Solution #2: Replication</vt:lpstr>
      <vt:lpstr>Recurring Solution #2: Replication</vt:lpstr>
      <vt:lpstr>Recurring Solution #2: Replication</vt:lpstr>
      <vt:lpstr>Replication in DNS – Root Servers</vt:lpstr>
      <vt:lpstr>Replication in DNS – Root Servers</vt:lpstr>
      <vt:lpstr>Partitioning + Replication</vt:lpstr>
      <vt:lpstr>Partitioning + Replication</vt:lpstr>
      <vt:lpstr>Partitioning + Replication</vt:lpstr>
      <vt:lpstr>Replication Problem: Consistency</vt:lpstr>
      <vt:lpstr>Sequential Consistency</vt:lpstr>
      <vt:lpstr>Availability</vt:lpstr>
      <vt:lpstr>Consistent + Available</vt:lpstr>
      <vt:lpstr>What if the network fails? </vt:lpstr>
      <vt:lpstr>Shared Fate</vt:lpstr>
      <vt:lpstr>CAP Theorem: Consistency or Availability</vt:lpstr>
      <vt:lpstr>Distributed Software Engineering Abstractions</vt:lpstr>
      <vt:lpstr>Byzantine Faults</vt:lpstr>
      <vt:lpstr>Learning Objectives for this Lesson</vt:lpstr>
      <vt:lpstr>Network Partitions (HIDE?)</vt:lpstr>
      <vt:lpstr>Distributing Covey.Town</vt:lpstr>
      <vt:lpstr>Distributing Covey.Town</vt:lpstr>
      <vt:lpstr>Distributing Covey.Town</vt:lpstr>
      <vt:lpstr>TODO: Rest</vt:lpstr>
      <vt:lpstr>GFS: Google File System</vt:lpstr>
      <vt:lpstr>GFS: Google File System</vt:lpstr>
      <vt:lpstr>GFS: Google File System</vt:lpstr>
      <vt:lpstr>GFS: Google File System</vt:lpstr>
      <vt:lpstr>GFS: Google File System</vt:lpstr>
      <vt:lpstr>GFS: Google File System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Software Engineering</dc:title>
  <cp:lastModifiedBy>Vesely, Ferdinand</cp:lastModifiedBy>
  <cp:revision>8</cp:revision>
  <cp:lastPrinted>2022-03-20T20:59:08Z</cp:lastPrinted>
  <dcterms:modified xsi:type="dcterms:W3CDTF">2022-03-20T23:08:56Z</dcterms:modified>
</cp:coreProperties>
</file>